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995" autoAdjust="0"/>
  </p:normalViewPr>
  <p:slideViewPr>
    <p:cSldViewPr>
      <p:cViewPr varScale="1">
        <p:scale>
          <a:sx n="59" d="100"/>
          <a:sy n="59" d="100"/>
        </p:scale>
        <p:origin x="-167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E93882-4C4D-4F7F-BDCC-ABED625C935E}" type="datetimeFigureOut">
              <a:rPr lang="en-GB" smtClean="0"/>
              <a:t>25/09/2014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052DD3-33E4-4088-ABFC-57BB54A8046E}" type="slidenum">
              <a:rPr lang="en-GB" smtClean="0"/>
              <a:t>‹#›</a:t>
            </a:fld>
            <a:endParaRPr lang="en-GB"/>
          </a:p>
        </p:txBody>
      </p:sp>
    </p:spTree>
    <p:extLst>
      <p:ext uri="{BB962C8B-B14F-4D97-AF65-F5344CB8AC3E}">
        <p14:creationId xmlns:p14="http://schemas.microsoft.com/office/powerpoint/2010/main" val="206012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sz="1000" b="1" dirty="0" smtClean="0">
                <a:latin typeface="+mn-lt"/>
              </a:rPr>
              <a:t>Project Aim : </a:t>
            </a:r>
            <a:r>
              <a:rPr lang="en-GB" altLang="en-US" sz="1000" dirty="0" smtClean="0">
                <a:latin typeface="+mn-lt"/>
              </a:rPr>
              <a:t>Scotland’s Environment web site aims to be the “trusted” gateway to everything you want to know about Scotland’s Environment, bringing together the most up-to-date environmental information and data in once place, so that it is easy to find, view, analyse and interpret. </a:t>
            </a:r>
          </a:p>
          <a:p>
            <a:pPr>
              <a:defRPr/>
            </a:pPr>
            <a:endParaRPr lang="en-GB" altLang="en-US" sz="1000" b="1" dirty="0" smtClean="0">
              <a:latin typeface="+mn-lt"/>
            </a:endParaRPr>
          </a:p>
          <a:p>
            <a:pPr marL="171450" indent="-171450">
              <a:buFont typeface="Arial" panose="020B0604020202020204" pitchFamily="34" charset="0"/>
              <a:buChar char="•"/>
              <a:defRPr/>
            </a:pPr>
            <a:r>
              <a:rPr lang="en-GB" altLang="en-US" sz="1000" dirty="0" smtClean="0">
                <a:latin typeface="+mn-lt"/>
              </a:rPr>
              <a:t>3.5 year programme launched in November 2011</a:t>
            </a:r>
          </a:p>
          <a:p>
            <a:pPr marL="171450" indent="-171450">
              <a:buFont typeface="Arial" panose="020B0604020202020204" pitchFamily="34" charset="0"/>
              <a:buChar char="•"/>
              <a:defRPr/>
            </a:pPr>
            <a:r>
              <a:rPr lang="en-GB" altLang="en-US" sz="1000" dirty="0" smtClean="0">
                <a:latin typeface="+mn-lt"/>
              </a:rPr>
              <a:t>Supported by EU LIFE Funding</a:t>
            </a:r>
          </a:p>
          <a:p>
            <a:pPr marL="171450" indent="-171450">
              <a:buFont typeface="Arial" panose="020B0604020202020204" pitchFamily="34" charset="0"/>
              <a:buChar char="•"/>
              <a:defRPr/>
            </a:pPr>
            <a:r>
              <a:rPr lang="en-GB" altLang="en-US" sz="1000" dirty="0" smtClean="0">
                <a:latin typeface="+mn-lt"/>
              </a:rPr>
              <a:t>Move to a web based, dynamic approach to accessing and presenting information and data from multiple sources, in one place</a:t>
            </a:r>
          </a:p>
          <a:p>
            <a:pPr marL="171450" indent="-171450">
              <a:buFont typeface="Arial" panose="020B0604020202020204" pitchFamily="34" charset="0"/>
              <a:buChar char="•"/>
              <a:defRPr/>
            </a:pPr>
            <a:r>
              <a:rPr lang="en-GB" altLang="en-US" sz="1000" dirty="0" smtClean="0">
                <a:latin typeface="+mn-lt"/>
              </a:rPr>
              <a:t>Providing access to the most up-to-date environmental information and data published </a:t>
            </a:r>
          </a:p>
          <a:p>
            <a:pPr marL="171450" indent="-171450">
              <a:buFont typeface="Arial" panose="020B0604020202020204" pitchFamily="34" charset="0"/>
              <a:buChar char="•"/>
              <a:defRPr/>
            </a:pPr>
            <a:r>
              <a:rPr lang="en-GB" altLang="en-US" sz="1000" dirty="0" smtClean="0">
                <a:latin typeface="+mn-lt"/>
              </a:rPr>
              <a:t>A “Trusted” source of data and information on Scotland’s Environment</a:t>
            </a:r>
          </a:p>
          <a:p>
            <a:pPr marL="171450" indent="-171450">
              <a:buFont typeface="Arial" panose="020B0604020202020204" pitchFamily="34" charset="0"/>
              <a:buChar char="•"/>
              <a:defRPr/>
            </a:pPr>
            <a:r>
              <a:rPr lang="en-GB" altLang="en-US" sz="1000" dirty="0" smtClean="0">
                <a:latin typeface="+mn-lt"/>
              </a:rPr>
              <a:t>Exemplar project – innovating, shared learning and knowledge exchange</a:t>
            </a:r>
          </a:p>
          <a:p>
            <a:pPr>
              <a:defRPr/>
            </a:pPr>
            <a:endParaRPr lang="en-GB" altLang="en-US" sz="1000" b="1" dirty="0" smtClean="0">
              <a:latin typeface="+mn-lt"/>
            </a:endParaRPr>
          </a:p>
          <a:p>
            <a:pPr>
              <a:defRPr/>
            </a:pPr>
            <a:endParaRPr lang="en-GB" altLang="en-US" sz="1000" b="1" dirty="0" smtClean="0">
              <a:latin typeface="+mn-lt"/>
            </a:endParaRPr>
          </a:p>
          <a:p>
            <a:pPr>
              <a:defRPr/>
            </a:pPr>
            <a:r>
              <a:rPr lang="en-GB" altLang="en-US" sz="1000" b="1" dirty="0" smtClean="0">
                <a:latin typeface="+mn-lt"/>
              </a:rPr>
              <a:t>What is SEWeb</a:t>
            </a:r>
            <a:r>
              <a:rPr lang="en-GB" altLang="en-US" sz="1000" dirty="0" smtClean="0">
                <a:latin typeface="+mn-lt"/>
              </a:rPr>
              <a:t> : Scotland’s Environment Web is</a:t>
            </a:r>
            <a:r>
              <a:rPr lang="en-GB" altLang="en-US" sz="1000" b="1" dirty="0" smtClean="0">
                <a:latin typeface="+mn-lt"/>
              </a:rPr>
              <a:t> not</a:t>
            </a:r>
            <a:r>
              <a:rPr lang="en-GB" altLang="en-US" sz="1000" dirty="0" smtClean="0">
                <a:latin typeface="+mn-lt"/>
              </a:rPr>
              <a:t> a data repository.  Through a common approach to open data standards (e.g. INSPIRE for spatial data), Scotland’s Environment web site provides a one-stop-shop to help users find and access the extensive range of information and data that is currently spread across multiple organisations and many different web sites.  It goes beyond just finding, listing and signposting to data– it is developing tools and applications to help data users manipulate, analyse, interpret and understand data – making a transformation shift from data rich (current position) to information rich (where we want to be).</a:t>
            </a:r>
          </a:p>
        </p:txBody>
      </p:sp>
      <p:sp>
        <p:nvSpPr>
          <p:cNvPr id="4" name="Slide Number Placeholder 3"/>
          <p:cNvSpPr>
            <a:spLocks noGrp="1"/>
          </p:cNvSpPr>
          <p:nvPr>
            <p:ph type="sldNum" sz="quarter" idx="10"/>
          </p:nvPr>
        </p:nvSpPr>
        <p:spPr/>
        <p:txBody>
          <a:bodyPr/>
          <a:lstStyle/>
          <a:p>
            <a:fld id="{33052DD3-33E4-4088-ABFC-57BB54A8046E}" type="slidenum">
              <a:rPr lang="en-GB" smtClean="0"/>
              <a:t>1</a:t>
            </a:fld>
            <a:endParaRPr lang="en-GB"/>
          </a:p>
        </p:txBody>
      </p:sp>
    </p:spTree>
    <p:extLst>
      <p:ext uri="{BB962C8B-B14F-4D97-AF65-F5344CB8AC3E}">
        <p14:creationId xmlns:p14="http://schemas.microsoft.com/office/powerpoint/2010/main" val="741064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defRPr/>
            </a:pPr>
            <a:r>
              <a:rPr lang="en-GB" altLang="en-US" sz="1200" dirty="0" smtClean="0"/>
              <a:t>Scotland’s Environment Web is not just about information and data on the web site. </a:t>
            </a:r>
          </a:p>
          <a:p>
            <a:pPr marL="228600" indent="-228600">
              <a:defRPr/>
            </a:pPr>
            <a:r>
              <a:rPr lang="en-GB" altLang="en-US" sz="1200" dirty="0" smtClean="0"/>
              <a:t>One the </a:t>
            </a:r>
            <a:r>
              <a:rPr lang="en-GB" altLang="en-US" sz="1200" dirty="0" err="1" smtClean="0"/>
              <a:t>Project’’s</a:t>
            </a:r>
            <a:r>
              <a:rPr lang="en-GB" altLang="en-US" sz="1200" dirty="0" smtClean="0"/>
              <a:t> four key objectives is </a:t>
            </a:r>
            <a:r>
              <a:rPr lang="en-GB" altLang="en-US" sz="1200" b="1" dirty="0" smtClean="0"/>
              <a:t>‘to engage the public by providing access to high quality on-line interactive resources to promote better understanding of the environment, public debate on environmental priorities, public monitoring of the environment and public activity to protect and improve the environment</a:t>
            </a:r>
            <a:r>
              <a:rPr lang="en-GB" altLang="en-US" sz="1200" dirty="0" smtClean="0"/>
              <a:t>’  There are a wide range of engagement activities that have, and have taken place, including : </a:t>
            </a:r>
          </a:p>
          <a:p>
            <a:pPr marL="228600" indent="-228600">
              <a:defRPr/>
            </a:pPr>
            <a:r>
              <a:rPr lang="en-GB" altLang="en-US" sz="1200" dirty="0" smtClean="0"/>
              <a:t>1) Public discussion</a:t>
            </a:r>
          </a:p>
          <a:p>
            <a:pPr>
              <a:defRPr/>
            </a:pPr>
            <a:r>
              <a:rPr lang="en-GB" altLang="en-US" sz="1200" dirty="0" smtClean="0"/>
              <a:t>2) Youth Discussion</a:t>
            </a:r>
          </a:p>
          <a:p>
            <a:pPr>
              <a:defRPr/>
            </a:pPr>
            <a:r>
              <a:rPr lang="en-GB" altLang="en-US" sz="1200" dirty="0" smtClean="0"/>
              <a:t>3) Citizen Science register – Project Finder</a:t>
            </a:r>
          </a:p>
          <a:p>
            <a:pPr marL="228600" indent="-228600">
              <a:defRPr/>
            </a:pPr>
            <a:endParaRPr lang="en-GB" altLang="en-US" sz="1200" dirty="0" smtClean="0"/>
          </a:p>
          <a:p>
            <a:pPr marL="228600" indent="-228600">
              <a:defRPr/>
            </a:pPr>
            <a:r>
              <a:rPr lang="en-GB" altLang="en-US" sz="1200" dirty="0" smtClean="0"/>
              <a:t>A lot of European interest in the Public Engagement </a:t>
            </a:r>
            <a:r>
              <a:rPr lang="en-GB" altLang="en-US" sz="1200" dirty="0" err="1" smtClean="0"/>
              <a:t>workstream</a:t>
            </a:r>
            <a:r>
              <a:rPr lang="en-GB" altLang="en-US" sz="1200" dirty="0" smtClean="0"/>
              <a:t> – and how we evaluate behaviour change as a result of the provision of information &amp; data, and involvement in environmental monitoring – SEWeb has developed a public engagement evaluation strategy with partners/experts – ongoing monitoring and evaluation. Available on the web site.</a:t>
            </a:r>
          </a:p>
          <a:p>
            <a:pPr marL="228600" indent="-228600">
              <a:defRPr/>
            </a:pPr>
            <a:endParaRPr lang="en-GB" altLang="en-US" sz="1200" dirty="0" smtClean="0"/>
          </a:p>
          <a:p>
            <a:pPr marL="228600" indent="-228600">
              <a:defRPr/>
            </a:pPr>
            <a:r>
              <a:rPr lang="en-GB" altLang="en-US" sz="1200" i="1" dirty="0" smtClean="0"/>
              <a:t>Might ask question about how this is being evaluated – Jo will review evaluation strategy and will have notes </a:t>
            </a:r>
          </a:p>
        </p:txBody>
      </p:sp>
      <p:sp>
        <p:nvSpPr>
          <p:cNvPr id="4" name="Slide Number Placeholder 3"/>
          <p:cNvSpPr>
            <a:spLocks noGrp="1"/>
          </p:cNvSpPr>
          <p:nvPr>
            <p:ph type="sldNum" sz="quarter" idx="10"/>
          </p:nvPr>
        </p:nvSpPr>
        <p:spPr/>
        <p:txBody>
          <a:bodyPr/>
          <a:lstStyle/>
          <a:p>
            <a:fld id="{33052DD3-33E4-4088-ABFC-57BB54A8046E}" type="slidenum">
              <a:rPr lang="en-GB" smtClean="0"/>
              <a:t>11</a:t>
            </a:fld>
            <a:endParaRPr lang="en-GB"/>
          </a:p>
        </p:txBody>
      </p:sp>
    </p:spTree>
    <p:extLst>
      <p:ext uri="{BB962C8B-B14F-4D97-AF65-F5344CB8AC3E}">
        <p14:creationId xmlns:p14="http://schemas.microsoft.com/office/powerpoint/2010/main" val="1608111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80000"/>
              </a:lnSpc>
            </a:pPr>
            <a:r>
              <a:rPr lang="en-GB" altLang="en-US" sz="800" b="1" dirty="0" smtClean="0"/>
              <a:t>Why did we do it ?</a:t>
            </a:r>
          </a:p>
          <a:p>
            <a:pPr marL="228600" indent="-228600">
              <a:lnSpc>
                <a:spcPct val="80000"/>
              </a:lnSpc>
              <a:buFontTx/>
              <a:buChar char="•"/>
            </a:pPr>
            <a:r>
              <a:rPr lang="en-GB" altLang="en-US" sz="800" dirty="0" smtClean="0"/>
              <a:t>Collect evidence to help identify those issues and actions that are most meaningful and acceptable to the public, assess the level of public agreement with the key issues identified for Scotland’s Environment with the ultimate aim of influencing public behaviour and thereby environment benefits</a:t>
            </a:r>
            <a:endParaRPr lang="en-US" altLang="en-US" sz="800" dirty="0" smtClean="0"/>
          </a:p>
          <a:p>
            <a:pPr marL="228600" indent="-228600">
              <a:lnSpc>
                <a:spcPct val="80000"/>
              </a:lnSpc>
              <a:buFontTx/>
              <a:buChar char="•"/>
            </a:pPr>
            <a:r>
              <a:rPr lang="en-GB" altLang="en-US" sz="800" dirty="0" smtClean="0"/>
              <a:t>Test new and innovative ways of public engagement and share learning (LIFE+ funding – demonstration programme)</a:t>
            </a:r>
            <a:endParaRPr lang="en-US" altLang="en-US" sz="800" dirty="0" smtClean="0"/>
          </a:p>
          <a:p>
            <a:pPr marL="228600" indent="-228600">
              <a:lnSpc>
                <a:spcPct val="80000"/>
              </a:lnSpc>
              <a:buFontTx/>
              <a:buChar char="•"/>
            </a:pPr>
            <a:r>
              <a:rPr lang="en-US" altLang="en-US" sz="800" dirty="0" smtClean="0"/>
              <a:t>See if the public share the same view on Environmental Priorities as the Scotland’s Environment “experts”  </a:t>
            </a:r>
          </a:p>
          <a:p>
            <a:pPr marL="228600" indent="-228600">
              <a:lnSpc>
                <a:spcPct val="80000"/>
              </a:lnSpc>
              <a:buFontTx/>
              <a:buChar char="•"/>
            </a:pPr>
            <a:r>
              <a:rPr lang="en-US" altLang="en-US" sz="800" dirty="0" smtClean="0"/>
              <a:t>Understand why the public hold the views they do and whether views change as a result of more information</a:t>
            </a:r>
          </a:p>
          <a:p>
            <a:pPr marL="228600" indent="-228600">
              <a:lnSpc>
                <a:spcPct val="80000"/>
              </a:lnSpc>
            </a:pPr>
            <a:endParaRPr lang="en-GB" altLang="en-US" sz="800" dirty="0" smtClean="0"/>
          </a:p>
          <a:p>
            <a:pPr marL="228600" indent="-228600">
              <a:lnSpc>
                <a:spcPct val="80000"/>
              </a:lnSpc>
            </a:pPr>
            <a:r>
              <a:rPr lang="en-GB" altLang="en-US" sz="800" b="1" dirty="0" smtClean="0"/>
              <a:t>How did we go about it:</a:t>
            </a:r>
          </a:p>
          <a:p>
            <a:pPr marL="228600" indent="-228600">
              <a:lnSpc>
                <a:spcPct val="80000"/>
              </a:lnSpc>
              <a:buFontTx/>
              <a:buChar char="•"/>
            </a:pPr>
            <a:r>
              <a:rPr lang="en-GB" altLang="en-US" sz="800" dirty="0" smtClean="0"/>
              <a:t>Worked with </a:t>
            </a:r>
            <a:r>
              <a:rPr lang="en-GB" altLang="en-US" sz="800" dirty="0" err="1" smtClean="0"/>
              <a:t>Ipsos</a:t>
            </a:r>
            <a:r>
              <a:rPr lang="en-GB" altLang="en-US" sz="800" dirty="0" smtClean="0"/>
              <a:t> Mori – independent social research experts </a:t>
            </a:r>
          </a:p>
          <a:p>
            <a:pPr marL="228600" indent="-228600">
              <a:lnSpc>
                <a:spcPct val="80000"/>
              </a:lnSpc>
              <a:buFontTx/>
              <a:buChar char="•"/>
            </a:pPr>
            <a:r>
              <a:rPr lang="en-GB" altLang="en-US" sz="800" dirty="0" smtClean="0"/>
              <a:t>Deliberative workshops – 25-30 participants recruited by IPSOS Mori (“General” public) at 3 workshops throughout Scotland (Edinburgh, Inverness and Dumfries)</a:t>
            </a:r>
          </a:p>
          <a:p>
            <a:pPr marL="228600" indent="-228600">
              <a:lnSpc>
                <a:spcPct val="80000"/>
              </a:lnSpc>
              <a:buFontTx/>
              <a:buChar char="•"/>
            </a:pPr>
            <a:r>
              <a:rPr lang="en-GB" altLang="en-US" sz="800" dirty="0" smtClean="0"/>
              <a:t>Online discussion forum – set up and moderated by IPSOS Mori – ran for 1 month, promoted via Scotland’s Environment web site, social media, parents of children participating in the youth discussion, and invite participants of the deliberative workshops</a:t>
            </a:r>
          </a:p>
          <a:p>
            <a:pPr marL="228600" indent="-228600">
              <a:lnSpc>
                <a:spcPct val="80000"/>
              </a:lnSpc>
              <a:buFontTx/>
              <a:buChar char="•"/>
            </a:pPr>
            <a:r>
              <a:rPr lang="en-GB" altLang="en-US" sz="800" dirty="0" smtClean="0"/>
              <a:t>5 key issues were discussed (briefing notes available on the website) – Climate Change, Built Environment, Land Management, Freshwater, Marine Environment</a:t>
            </a:r>
          </a:p>
          <a:p>
            <a:pPr marL="228600" indent="-228600">
              <a:lnSpc>
                <a:spcPct val="80000"/>
              </a:lnSpc>
              <a:buFontTx/>
              <a:buChar char="•"/>
            </a:pPr>
            <a:r>
              <a:rPr lang="en-GB" altLang="en-US" sz="800" dirty="0" smtClean="0"/>
              <a:t>And Actions for Individuals, business and government</a:t>
            </a:r>
          </a:p>
          <a:p>
            <a:pPr marL="228600" indent="-228600">
              <a:lnSpc>
                <a:spcPct val="80000"/>
              </a:lnSpc>
            </a:pPr>
            <a:r>
              <a:rPr lang="en-GB" altLang="en-US" sz="800" dirty="0" smtClean="0"/>
              <a:t>	</a:t>
            </a:r>
          </a:p>
          <a:p>
            <a:pPr marL="228600" indent="-228600">
              <a:lnSpc>
                <a:spcPct val="80000"/>
              </a:lnSpc>
            </a:pPr>
            <a:r>
              <a:rPr lang="en-GB" altLang="en-US" sz="800" b="1" dirty="0" smtClean="0"/>
              <a:t>What difference will it make</a:t>
            </a:r>
            <a:r>
              <a:rPr lang="en-GB" altLang="en-US" sz="800" dirty="0" smtClean="0"/>
              <a:t>	</a:t>
            </a:r>
          </a:p>
          <a:p>
            <a:pPr marL="228600" indent="-228600">
              <a:lnSpc>
                <a:spcPct val="80000"/>
              </a:lnSpc>
              <a:buFontTx/>
              <a:buChar char="•"/>
            </a:pPr>
            <a:r>
              <a:rPr lang="en-GB" altLang="en-US" sz="800" dirty="0" smtClean="0"/>
              <a:t>Targeted public engagement on the real issues that they are interested, and not what we (partner organisations/agencies) think the public are interested in</a:t>
            </a:r>
          </a:p>
          <a:p>
            <a:pPr marL="228600" indent="-228600">
              <a:lnSpc>
                <a:spcPct val="80000"/>
              </a:lnSpc>
              <a:buFontTx/>
              <a:buChar char="•"/>
            </a:pPr>
            <a:r>
              <a:rPr lang="en-GB" altLang="en-US" sz="800" dirty="0" smtClean="0"/>
              <a:t>Shared learning on new methods of effective public engagement – published a Public Discussion toolkit/</a:t>
            </a:r>
            <a:r>
              <a:rPr lang="en-GB" altLang="en-US" sz="800" dirty="0" err="1" smtClean="0"/>
              <a:t>methdology</a:t>
            </a:r>
            <a:endParaRPr lang="en-GB" altLang="en-US" sz="800" dirty="0" smtClean="0"/>
          </a:p>
          <a:p>
            <a:pPr marL="228600" indent="-228600">
              <a:lnSpc>
                <a:spcPct val="80000"/>
              </a:lnSpc>
              <a:buFontTx/>
              <a:buChar char="•"/>
            </a:pPr>
            <a:r>
              <a:rPr lang="en-GB" altLang="en-US" sz="800" dirty="0" smtClean="0"/>
              <a:t>Enhanced organisational reputation and credibility, influence social behaviours towards more positive environmental values and bring about real environmental improvements</a:t>
            </a:r>
          </a:p>
          <a:p>
            <a:pPr marL="228600" indent="-228600">
              <a:lnSpc>
                <a:spcPct val="80000"/>
              </a:lnSpc>
              <a:buFontTx/>
              <a:buChar char="•"/>
            </a:pPr>
            <a:r>
              <a:rPr lang="en-GB" altLang="en-US" sz="800" dirty="0" smtClean="0"/>
              <a:t>Encourage more environmental stewardship – can’t rely on regulation and science alone to deliver environmental protection and improvement outcomes, Scotland’s citizens have a large role to play in achieving these outcomes through personal behaviours and action to prevent environmental problems arising and small problems becoming significant problems, and to realise environmental improvements.</a:t>
            </a:r>
          </a:p>
        </p:txBody>
      </p:sp>
      <p:sp>
        <p:nvSpPr>
          <p:cNvPr id="4" name="Slide Number Placeholder 3"/>
          <p:cNvSpPr>
            <a:spLocks noGrp="1"/>
          </p:cNvSpPr>
          <p:nvPr>
            <p:ph type="sldNum" sz="quarter" idx="10"/>
          </p:nvPr>
        </p:nvSpPr>
        <p:spPr/>
        <p:txBody>
          <a:bodyPr/>
          <a:lstStyle/>
          <a:p>
            <a:fld id="{33052DD3-33E4-4088-ABFC-57BB54A8046E}" type="slidenum">
              <a:rPr lang="en-GB" smtClean="0"/>
              <a:t>12</a:t>
            </a:fld>
            <a:endParaRPr lang="en-GB"/>
          </a:p>
        </p:txBody>
      </p:sp>
    </p:spTree>
    <p:extLst>
      <p:ext uri="{BB962C8B-B14F-4D97-AF65-F5344CB8AC3E}">
        <p14:creationId xmlns:p14="http://schemas.microsoft.com/office/powerpoint/2010/main" val="281677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Scotland’s Environment Web is more than just a website</a:t>
            </a:r>
          </a:p>
          <a:p>
            <a:r>
              <a:rPr lang="en-GB" altLang="en-US" dirty="0" smtClean="0"/>
              <a:t>Social media is an extremely powerful tool for increasing web presence and engagement with potential users. Currently nearly 60% of people, over the age of 16, in the UK are members of and regularly use some form of online social network. This rises to 94% for those aged between 16 and 24. </a:t>
            </a:r>
          </a:p>
          <a:p>
            <a:r>
              <a:rPr lang="en-GB" altLang="en-US" dirty="0" smtClean="0"/>
              <a:t>SEWeb is growing its social media profile, to extend the reach and scope of communications and key messages e.g. from June to August 2014  – </a:t>
            </a:r>
            <a:r>
              <a:rPr lang="en-GB" altLang="en-US" dirty="0" err="1" smtClean="0"/>
              <a:t>facebook</a:t>
            </a:r>
            <a:r>
              <a:rPr lang="en-GB" altLang="en-US" dirty="0" smtClean="0"/>
              <a:t> posts reached over 10,000 people, and twitter mentions of @</a:t>
            </a:r>
            <a:r>
              <a:rPr lang="en-GB" altLang="en-US" dirty="0" err="1" smtClean="0"/>
              <a:t>ScotEnvironment</a:t>
            </a:r>
            <a:r>
              <a:rPr lang="en-GB" altLang="en-US" dirty="0" smtClean="0"/>
              <a:t>  reached over 40,000 people</a:t>
            </a:r>
          </a:p>
          <a:p>
            <a:endParaRPr lang="en-GB" altLang="en-US" dirty="0" smtClean="0"/>
          </a:p>
          <a:p>
            <a:r>
              <a:rPr lang="en-GB" altLang="en-US" dirty="0" smtClean="0"/>
              <a:t>The need for information ‘on the go’ forms part of many people’s everyday lives now with the rise of smartphones and tablet computers. More people accessing internet via mobile devices than PC’s.</a:t>
            </a:r>
          </a:p>
          <a:p>
            <a:r>
              <a:rPr lang="en-GB" altLang="en-US" dirty="0" smtClean="0"/>
              <a:t>Scotland’s Environment web needs to become more mobile friendly (mobile view, mobile app versions of products) – in the future, working more with the creative and digital sector to develop new and innovative ways of accessing, viewing the environmental data agencies hold, and new ways of collecting data from the public.</a:t>
            </a:r>
          </a:p>
        </p:txBody>
      </p:sp>
      <p:sp>
        <p:nvSpPr>
          <p:cNvPr id="4" name="Slide Number Placeholder 3"/>
          <p:cNvSpPr>
            <a:spLocks noGrp="1"/>
          </p:cNvSpPr>
          <p:nvPr>
            <p:ph type="sldNum" sz="quarter" idx="10"/>
          </p:nvPr>
        </p:nvSpPr>
        <p:spPr/>
        <p:txBody>
          <a:bodyPr/>
          <a:lstStyle/>
          <a:p>
            <a:fld id="{33052DD3-33E4-4088-ABFC-57BB54A8046E}" type="slidenum">
              <a:rPr lang="en-GB" smtClean="0"/>
              <a:t>14</a:t>
            </a:fld>
            <a:endParaRPr lang="en-GB"/>
          </a:p>
        </p:txBody>
      </p:sp>
    </p:spTree>
    <p:extLst>
      <p:ext uri="{BB962C8B-B14F-4D97-AF65-F5344CB8AC3E}">
        <p14:creationId xmlns:p14="http://schemas.microsoft.com/office/powerpoint/2010/main" val="3445358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3052DD3-33E4-4088-ABFC-57BB54A8046E}" type="slidenum">
              <a:rPr lang="en-GB" smtClean="0"/>
              <a:t>16</a:t>
            </a:fld>
            <a:endParaRPr lang="en-GB"/>
          </a:p>
        </p:txBody>
      </p:sp>
    </p:spTree>
    <p:extLst>
      <p:ext uri="{BB962C8B-B14F-4D97-AF65-F5344CB8AC3E}">
        <p14:creationId xmlns:p14="http://schemas.microsoft.com/office/powerpoint/2010/main" val="1869623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r>
              <a:rPr lang="en-GB" altLang="en-US" sz="1200" dirty="0" smtClean="0"/>
              <a:t>Logos of just a few of our partners…..</a:t>
            </a:r>
          </a:p>
          <a:p>
            <a:pPr marL="228600" indent="-228600"/>
            <a:endParaRPr lang="en-GB" altLang="en-US" sz="1200" dirty="0" smtClean="0"/>
          </a:p>
          <a:p>
            <a:pPr marL="228600" indent="-228600"/>
            <a:r>
              <a:rPr lang="en-GB" altLang="en-US" sz="1200" b="1" dirty="0" smtClean="0"/>
              <a:t>Extending the “Web” of partner engagement</a:t>
            </a:r>
            <a:r>
              <a:rPr lang="en-GB" altLang="en-US" sz="1200" dirty="0" smtClean="0"/>
              <a:t> – This is being achieved through a multi-agency collaborative approach, which is at the very heart of the Scotland’s Environment Web project – relying heavily on the data, information, expertise and advice of our partners. The project therefore has to engage with partners, create a sense of ownership of the project and what it is working towards, and ultimately deliver products/tools that deliver demonstrable benefits and added value to all of our partners.  Two examples of partner engagement is:  </a:t>
            </a:r>
          </a:p>
          <a:p>
            <a:pPr marL="228600" indent="-228600"/>
            <a:endParaRPr lang="en-GB" altLang="en-US" sz="1200" dirty="0" smtClean="0"/>
          </a:p>
          <a:p>
            <a:pPr marL="228600" indent="-228600"/>
            <a:r>
              <a:rPr lang="en-GB" altLang="en-US" sz="1200" dirty="0" smtClean="0"/>
              <a:t>The project has developed a methodology and ran an in-depth assessment of </a:t>
            </a:r>
            <a:r>
              <a:rPr lang="en-GB" altLang="en-US" sz="1200" b="1" dirty="0" smtClean="0"/>
              <a:t>Key Environmental Issues</a:t>
            </a:r>
            <a:r>
              <a:rPr lang="en-GB" altLang="en-US" sz="1200" dirty="0" smtClean="0"/>
              <a:t> facing Scotland – involving around </a:t>
            </a:r>
            <a:r>
              <a:rPr lang="en-GB" altLang="en-US" sz="1200" b="1" dirty="0" smtClean="0"/>
              <a:t>110 experts from across Scotland</a:t>
            </a:r>
            <a:r>
              <a:rPr lang="en-GB" altLang="en-US" sz="1200" dirty="0" smtClean="0"/>
              <a:t> to assess the state of relevant </a:t>
            </a:r>
            <a:r>
              <a:rPr lang="en-GB" altLang="en-US" sz="1200" dirty="0" err="1" smtClean="0"/>
              <a:t>SoE</a:t>
            </a:r>
            <a:r>
              <a:rPr lang="en-GB" altLang="en-US" sz="1200" dirty="0" smtClean="0"/>
              <a:t> topics, and the drivers/pressures that put them into that state.  </a:t>
            </a:r>
          </a:p>
          <a:p>
            <a:pPr marL="228600" indent="-228600"/>
            <a:endParaRPr lang="en-GB" altLang="en-US" sz="1200" dirty="0" smtClean="0"/>
          </a:p>
          <a:p>
            <a:pPr marL="228600" indent="-228600"/>
            <a:r>
              <a:rPr lang="en-GB" altLang="en-US" sz="1200" dirty="0" smtClean="0"/>
              <a:t>We have gone through a partnership approach to assessing and reporting on the </a:t>
            </a:r>
            <a:r>
              <a:rPr lang="en-GB" altLang="en-US" sz="1200" b="1" dirty="0" smtClean="0"/>
              <a:t>State of Scotland’s Environment, producing 27 topics written by a range of experts from Scotland’s leading environmental organisations. Never before has there been such a high level of collaboration across so many organisations to publish this “authoritative and trusted” view of the State of Scotland’s Environment in one place</a:t>
            </a:r>
            <a:r>
              <a:rPr lang="en-GB" altLang="en-US" sz="1200" dirty="0" smtClean="0"/>
              <a:t>. </a:t>
            </a:r>
            <a:endParaRPr lang="en-GB" altLang="en-US" sz="1200" dirty="0" smtClean="0"/>
          </a:p>
        </p:txBody>
      </p:sp>
      <p:sp>
        <p:nvSpPr>
          <p:cNvPr id="4" name="Slide Number Placeholder 3"/>
          <p:cNvSpPr>
            <a:spLocks noGrp="1"/>
          </p:cNvSpPr>
          <p:nvPr>
            <p:ph type="sldNum" sz="quarter" idx="10"/>
          </p:nvPr>
        </p:nvSpPr>
        <p:spPr/>
        <p:txBody>
          <a:bodyPr/>
          <a:lstStyle/>
          <a:p>
            <a:fld id="{33052DD3-33E4-4088-ABFC-57BB54A8046E}" type="slidenum">
              <a:rPr lang="en-GB" smtClean="0"/>
              <a:t>2</a:t>
            </a:fld>
            <a:endParaRPr lang="en-GB"/>
          </a:p>
        </p:txBody>
      </p:sp>
    </p:spTree>
    <p:extLst>
      <p:ext uri="{BB962C8B-B14F-4D97-AF65-F5344CB8AC3E}">
        <p14:creationId xmlns:p14="http://schemas.microsoft.com/office/powerpoint/2010/main" val="3315985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sz="1200" dirty="0" smtClean="0"/>
              <a:t>This current phase of the project (up to August 2015) will extend the partnership of data providers,   develop innovative tools and applications, improve data usability and connectivity, and establish a user focussed web site that will:</a:t>
            </a:r>
          </a:p>
          <a:p>
            <a:pPr>
              <a:defRPr/>
            </a:pPr>
            <a:endParaRPr lang="en-GB" altLang="en-US" sz="1200" dirty="0" smtClean="0"/>
          </a:p>
          <a:p>
            <a:pPr marL="171450" indent="-171450">
              <a:buFont typeface="Arial" panose="020B0604020202020204" pitchFamily="34" charset="0"/>
              <a:buChar char="•"/>
              <a:defRPr/>
            </a:pPr>
            <a:r>
              <a:rPr lang="en-GB" altLang="en-US" sz="1200" dirty="0" smtClean="0"/>
              <a:t>provide a platform for shared services that will achieve efficiency savings to the data provider and data user, by developing a range of online applications and web tools to facilitate quicker and easier access to environmental information and data;</a:t>
            </a:r>
          </a:p>
          <a:p>
            <a:pPr marL="171450" indent="-171450">
              <a:buFont typeface="Arial" panose="020B0604020202020204" pitchFamily="34" charset="0"/>
              <a:buChar char="•"/>
              <a:defRPr/>
            </a:pPr>
            <a:r>
              <a:rPr lang="en-GB" altLang="en-US" sz="1200" dirty="0" smtClean="0"/>
              <a:t>deliver a single point of access to environmental data and a single “authoritative” view of Scotland’s environment, and will streamline reporting to Europe</a:t>
            </a:r>
          </a:p>
          <a:p>
            <a:pPr marL="171450" indent="-171450">
              <a:buFont typeface="Arial" panose="020B0604020202020204" pitchFamily="34" charset="0"/>
              <a:buChar char="•"/>
              <a:defRPr/>
            </a:pPr>
            <a:r>
              <a:rPr lang="en-GB" altLang="en-US" sz="1200" dirty="0" smtClean="0"/>
              <a:t>improve sharing, analysis and presentation of environmental information through an enhanced network of partnerships between interested organisations, businesses, groups and individuals;</a:t>
            </a:r>
          </a:p>
          <a:p>
            <a:pPr marL="171450" indent="-171450">
              <a:buFont typeface="Arial" panose="020B0604020202020204" pitchFamily="34" charset="0"/>
              <a:buChar char="•"/>
              <a:defRPr/>
            </a:pPr>
            <a:r>
              <a:rPr lang="en-GB" altLang="en-US" sz="1200" dirty="0" smtClean="0"/>
              <a:t>improve understanding of Scotland’s environment through new data presentation, visualisation and analysis tools</a:t>
            </a:r>
          </a:p>
          <a:p>
            <a:pPr marL="171450" indent="-171450">
              <a:buFont typeface="Arial" panose="020B0604020202020204" pitchFamily="34" charset="0"/>
              <a:buChar char="•"/>
              <a:defRPr/>
            </a:pPr>
            <a:r>
              <a:rPr lang="en-GB" altLang="en-US" sz="1200" dirty="0" smtClean="0"/>
              <a:t>improve methods of identifying and prioritising environmental problems, and targeting measures to manage and improve Scotland’s environment; and</a:t>
            </a:r>
          </a:p>
          <a:p>
            <a:pPr marL="171450" indent="-171450">
              <a:buFont typeface="Arial" panose="020B0604020202020204" pitchFamily="34" charset="0"/>
              <a:buChar char="•"/>
              <a:defRPr/>
            </a:pPr>
            <a:r>
              <a:rPr lang="en-GB" altLang="en-US" sz="1200" dirty="0" smtClean="0"/>
              <a:t>seek to actively involve the public, schools and academics in developing understanding of the environment and improving the way we protect it through citizen science and behaviour change. </a:t>
            </a:r>
          </a:p>
        </p:txBody>
      </p:sp>
      <p:sp>
        <p:nvSpPr>
          <p:cNvPr id="4" name="Slide Number Placeholder 3"/>
          <p:cNvSpPr>
            <a:spLocks noGrp="1"/>
          </p:cNvSpPr>
          <p:nvPr>
            <p:ph type="sldNum" sz="quarter" idx="10"/>
          </p:nvPr>
        </p:nvSpPr>
        <p:spPr/>
        <p:txBody>
          <a:bodyPr/>
          <a:lstStyle/>
          <a:p>
            <a:fld id="{33052DD3-33E4-4088-ABFC-57BB54A8046E}" type="slidenum">
              <a:rPr lang="en-GB" smtClean="0"/>
              <a:t>3</a:t>
            </a:fld>
            <a:endParaRPr lang="en-GB"/>
          </a:p>
        </p:txBody>
      </p:sp>
    </p:spTree>
    <p:extLst>
      <p:ext uri="{BB962C8B-B14F-4D97-AF65-F5344CB8AC3E}">
        <p14:creationId xmlns:p14="http://schemas.microsoft.com/office/powerpoint/2010/main" val="42875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r>
              <a:rPr lang="en-GB" altLang="en-US" sz="800" b="1" dirty="0" smtClean="0"/>
              <a:t>Scotland’s Environment web aims to significantly increase the amount of data and information</a:t>
            </a:r>
            <a:r>
              <a:rPr lang="en-GB" altLang="en-US" sz="800" dirty="0" smtClean="0"/>
              <a:t> accessed and viewed on the web site – the whole premise of SEWeb is to provide a “gateway to information and data” – which means it is absolutely reliant on the data and information that it can consume, as served up/published by partner organisations – to Scotland’s Environment is VERY data hungry !</a:t>
            </a:r>
          </a:p>
          <a:p>
            <a:pPr marL="228600" indent="-228600"/>
            <a:endParaRPr lang="en-GB" altLang="en-US" sz="800" dirty="0" smtClean="0"/>
          </a:p>
          <a:p>
            <a:pPr marL="228600" indent="-228600"/>
            <a:r>
              <a:rPr lang="en-GB" altLang="en-US" sz="800" dirty="0" smtClean="0"/>
              <a:t>we now have over 300 data sets from a range of different organisations.  No where else can users view any combination of environmental spatial data in the one place. Scotland’s Environment Map View </a:t>
            </a:r>
            <a:r>
              <a:rPr lang="en-US" altLang="en-US" sz="800" dirty="0" smtClean="0"/>
              <a:t>draws on publicly available Web Map Services published under the INSPIRE Directive so w</a:t>
            </a:r>
            <a:r>
              <a:rPr lang="en-GB" altLang="en-US" sz="800" dirty="0" smtClean="0"/>
              <a:t>hat users see is the most up-to-date map data that is currently available.</a:t>
            </a:r>
          </a:p>
          <a:p>
            <a:pPr marL="228600" indent="-228600"/>
            <a:endParaRPr lang="en-GB" altLang="en-US" sz="800" dirty="0" smtClean="0"/>
          </a:p>
          <a:p>
            <a:pPr marL="228600" indent="-228600"/>
            <a:r>
              <a:rPr lang="en-GB" altLang="en-US" sz="800" dirty="0" smtClean="0"/>
              <a:t>Discover Data presents a range of data visualisation tools for House Hold Waste and Water Classification Scottish Climate Projections and Bathing waters. Following very soon are Native Woodland Survey for Scotland, Climate Trends, Ground and Surface Water, Scottish Pollutant Release Inventory, and more…. </a:t>
            </a:r>
          </a:p>
          <a:p>
            <a:pPr marL="228600" indent="-228600"/>
            <a:endParaRPr lang="en-GB" altLang="en-US" sz="800" dirty="0" smtClean="0"/>
          </a:p>
          <a:p>
            <a:pPr marL="228600" indent="-228600"/>
            <a:r>
              <a:rPr lang="en-GB" altLang="en-US" sz="800" dirty="0" smtClean="0"/>
              <a:t>Working on new Indicators and Data section of the web site that will provide easy access and new interactive data views/interactions to the range of environmental data sets that underpin the </a:t>
            </a:r>
            <a:r>
              <a:rPr lang="en-GB" altLang="en-US" sz="800" dirty="0" err="1" smtClean="0"/>
              <a:t>SoE</a:t>
            </a:r>
            <a:r>
              <a:rPr lang="en-GB" altLang="en-US" sz="800" dirty="0" smtClean="0"/>
              <a:t> Assessment. Working with </a:t>
            </a:r>
            <a:r>
              <a:rPr lang="en-GB" altLang="en-US" sz="800" dirty="0" err="1" smtClean="0"/>
              <a:t>ScGovt</a:t>
            </a:r>
            <a:r>
              <a:rPr lang="en-GB" altLang="en-US" sz="800" dirty="0" smtClean="0"/>
              <a:t> in the first instance, Scotland’s Environment Web will host the Scottish Environmental Statistics Online data and through linked data mechanisms, these will be directly relatable to the European Environment Agency </a:t>
            </a:r>
            <a:r>
              <a:rPr lang="en-GB" altLang="en-US" sz="800" dirty="0" err="1" smtClean="0"/>
              <a:t>SoE</a:t>
            </a:r>
            <a:r>
              <a:rPr lang="en-GB" altLang="en-US" sz="800" dirty="0" smtClean="0"/>
              <a:t> Indicators.</a:t>
            </a:r>
          </a:p>
          <a:p>
            <a:pPr marL="228600" indent="-228600"/>
            <a:endParaRPr lang="en-GB" altLang="en-US" sz="800" dirty="0" smtClean="0"/>
          </a:p>
          <a:p>
            <a:pPr marL="228600" indent="-228600"/>
            <a:r>
              <a:rPr lang="en-GB" altLang="en-US" sz="800" dirty="0" smtClean="0"/>
              <a:t>Land information search tool - A collaborative partnership project with SNH, FCS and SEPA has developed a new interactive land search mapping search tool that enables the querying and reporting of features which fall within a user defined polygon search area and produces a report derived from a spatial search of over 30 different open data sets published by multiple partner organisations.</a:t>
            </a:r>
          </a:p>
          <a:p>
            <a:pPr marL="228600" indent="-228600"/>
            <a:endParaRPr lang="en-GB" altLang="en-US" sz="800" dirty="0" smtClean="0"/>
          </a:p>
          <a:p>
            <a:pPr marL="228600" indent="-228600"/>
            <a:r>
              <a:rPr lang="en-GB" altLang="en-US" sz="800" dirty="0" smtClean="0"/>
              <a:t>Providing a one-stop-shop to a whole range of useful information sources and data tools </a:t>
            </a:r>
          </a:p>
        </p:txBody>
      </p:sp>
      <p:sp>
        <p:nvSpPr>
          <p:cNvPr id="4" name="Slide Number Placeholder 3"/>
          <p:cNvSpPr>
            <a:spLocks noGrp="1"/>
          </p:cNvSpPr>
          <p:nvPr>
            <p:ph type="sldNum" sz="quarter" idx="10"/>
          </p:nvPr>
        </p:nvSpPr>
        <p:spPr/>
        <p:txBody>
          <a:bodyPr/>
          <a:lstStyle/>
          <a:p>
            <a:fld id="{33052DD3-33E4-4088-ABFC-57BB54A8046E}" type="slidenum">
              <a:rPr lang="en-GB" smtClean="0"/>
              <a:t>4</a:t>
            </a:fld>
            <a:endParaRPr lang="en-GB"/>
          </a:p>
        </p:txBody>
      </p:sp>
    </p:spTree>
    <p:extLst>
      <p:ext uri="{BB962C8B-B14F-4D97-AF65-F5344CB8AC3E}">
        <p14:creationId xmlns:p14="http://schemas.microsoft.com/office/powerpoint/2010/main" val="3898878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sz="1200" dirty="0" smtClean="0"/>
              <a:t>We’re moving away from Single Purpose Data publication – towards </a:t>
            </a:r>
            <a:r>
              <a:rPr lang="en-GB" altLang="en-US" sz="1200" u="sng" dirty="0" smtClean="0"/>
              <a:t>Shared Environmental Information System</a:t>
            </a:r>
          </a:p>
          <a:p>
            <a:pPr>
              <a:defRPr/>
            </a:pPr>
            <a:r>
              <a:rPr lang="en-GB" altLang="en-US" sz="1200" dirty="0" smtClean="0"/>
              <a:t>Scotland’s Environment Web consumes open data, published by partners/data providers (Web Map Services, Web Feature Services, Data Download Services) and presenting it in different ways and in different applications to make it easier for data users to find and understand the myriad of data that is currently published across multiple different web sites. </a:t>
            </a:r>
          </a:p>
          <a:p>
            <a:pPr>
              <a:defRPr/>
            </a:pPr>
            <a:endParaRPr lang="en-GB" altLang="en-US" sz="1200" dirty="0" smtClean="0"/>
          </a:p>
          <a:p>
            <a:pPr>
              <a:defRPr/>
            </a:pPr>
            <a:r>
              <a:rPr lang="en-GB" altLang="en-US" sz="1200" b="1" dirty="0" smtClean="0"/>
              <a:t>Benefits of SEIS</a:t>
            </a:r>
            <a:r>
              <a:rPr lang="en-GB" altLang="en-US" sz="1200" dirty="0" smtClean="0"/>
              <a:t> </a:t>
            </a:r>
          </a:p>
          <a:p>
            <a:pPr marL="171450" indent="-171450">
              <a:buFont typeface="Arial" panose="020B0604020202020204" pitchFamily="34" charset="0"/>
              <a:buChar char="•"/>
              <a:defRPr/>
            </a:pPr>
            <a:r>
              <a:rPr lang="en-GB" altLang="en-US" sz="1200" dirty="0" smtClean="0"/>
              <a:t>Better Regulation, better policy</a:t>
            </a:r>
          </a:p>
          <a:p>
            <a:pPr marL="171450" indent="-171450">
              <a:buFont typeface="Arial" panose="020B0604020202020204" pitchFamily="34" charset="0"/>
              <a:buChar char="•"/>
              <a:defRPr/>
            </a:pPr>
            <a:r>
              <a:rPr lang="en-GB" altLang="en-US" sz="1200" dirty="0" smtClean="0"/>
              <a:t>Empowering Citizens</a:t>
            </a:r>
          </a:p>
          <a:p>
            <a:pPr marL="171450" indent="-171450">
              <a:buFont typeface="Arial" panose="020B0604020202020204" pitchFamily="34" charset="0"/>
              <a:buChar char="•"/>
              <a:defRPr/>
            </a:pPr>
            <a:r>
              <a:rPr lang="en-GB" altLang="en-US" sz="1200" dirty="0" smtClean="0"/>
              <a:t>Simplification and Efficiency</a:t>
            </a:r>
          </a:p>
          <a:p>
            <a:pPr marL="171450" indent="-171450">
              <a:buFont typeface="Arial" panose="020B0604020202020204" pitchFamily="34" charset="0"/>
              <a:buChar char="•"/>
              <a:defRPr/>
            </a:pPr>
            <a:r>
              <a:rPr lang="en-GB" altLang="en-US" sz="1200" dirty="0" smtClean="0"/>
              <a:t>Intelligent </a:t>
            </a:r>
            <a:r>
              <a:rPr lang="en-GB" altLang="en-US" sz="1200" dirty="0" err="1" smtClean="0"/>
              <a:t>e.services</a:t>
            </a:r>
            <a:r>
              <a:rPr lang="en-GB" altLang="en-US" sz="1200" dirty="0" smtClean="0"/>
              <a:t> – Strategic Environmental Impact Assessment, Environmental Impact Assessment, Prevention and Management of Environmental Risks/Harms, prioritising Environmental Issues</a:t>
            </a:r>
          </a:p>
        </p:txBody>
      </p:sp>
      <p:sp>
        <p:nvSpPr>
          <p:cNvPr id="4" name="Slide Number Placeholder 3"/>
          <p:cNvSpPr>
            <a:spLocks noGrp="1"/>
          </p:cNvSpPr>
          <p:nvPr>
            <p:ph type="sldNum" sz="quarter" idx="10"/>
          </p:nvPr>
        </p:nvSpPr>
        <p:spPr/>
        <p:txBody>
          <a:bodyPr/>
          <a:lstStyle/>
          <a:p>
            <a:fld id="{33052DD3-33E4-4088-ABFC-57BB54A8046E}" type="slidenum">
              <a:rPr lang="en-GB" smtClean="0"/>
              <a:t>5</a:t>
            </a:fld>
            <a:endParaRPr lang="en-GB"/>
          </a:p>
        </p:txBody>
      </p:sp>
    </p:spTree>
    <p:extLst>
      <p:ext uri="{BB962C8B-B14F-4D97-AF65-F5344CB8AC3E}">
        <p14:creationId xmlns:p14="http://schemas.microsoft.com/office/powerpoint/2010/main" val="1601700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New website launched on 5</a:t>
            </a:r>
            <a:r>
              <a:rPr lang="en-GB" altLang="en-US" baseline="30000" dirty="0" smtClean="0"/>
              <a:t>th</a:t>
            </a:r>
            <a:r>
              <a:rPr lang="en-GB" altLang="en-US" dirty="0" smtClean="0"/>
              <a:t> June</a:t>
            </a:r>
          </a:p>
          <a:p>
            <a:r>
              <a:rPr lang="en-GB" altLang="en-US" dirty="0" smtClean="0"/>
              <a:t>New structure to take users on a journey of </a:t>
            </a:r>
            <a:r>
              <a:rPr lang="en-GB" altLang="en-US" b="1" dirty="0" smtClean="0"/>
              <a:t>search, find, discover :</a:t>
            </a:r>
          </a:p>
          <a:p>
            <a:r>
              <a:rPr lang="en-GB" altLang="en-US" b="1" dirty="0" smtClean="0"/>
              <a:t>Get Informed </a:t>
            </a:r>
            <a:r>
              <a:rPr lang="en-GB" altLang="en-US" dirty="0" smtClean="0"/>
              <a:t>- about the State of Scotland’s Environment and the data (indicators) that underpin the assessment;</a:t>
            </a:r>
          </a:p>
          <a:p>
            <a:r>
              <a:rPr lang="en-GB" altLang="en-US" b="1" dirty="0" smtClean="0"/>
              <a:t>Get Interactive </a:t>
            </a:r>
            <a:r>
              <a:rPr lang="en-GB" altLang="en-US" dirty="0" smtClean="0"/>
              <a:t>- with different data sets through analysis and visualisation tools that will improve understanding;</a:t>
            </a:r>
          </a:p>
          <a:p>
            <a:r>
              <a:rPr lang="en-GB" altLang="en-US" b="1" dirty="0" smtClean="0"/>
              <a:t>Get Involved </a:t>
            </a:r>
            <a:r>
              <a:rPr lang="en-GB" altLang="en-US" dirty="0" smtClean="0"/>
              <a:t>- in discussion, monitoring and action; and </a:t>
            </a:r>
          </a:p>
          <a:p>
            <a:r>
              <a:rPr lang="en-GB" altLang="en-US" b="1" dirty="0" smtClean="0"/>
              <a:t>Get Communicating </a:t>
            </a:r>
            <a:r>
              <a:rPr lang="en-GB" altLang="en-US" dirty="0" smtClean="0"/>
              <a:t>- to find out the latest environmental news and share information through social media on environmental topics of interest.</a:t>
            </a:r>
          </a:p>
          <a:p>
            <a:endParaRPr lang="en-GB" altLang="en-US" dirty="0" smtClean="0"/>
          </a:p>
          <a:p>
            <a:r>
              <a:rPr lang="en-GB" altLang="en-US" dirty="0" smtClean="0"/>
              <a:t>Improving connectivity between different sections of the website - “</a:t>
            </a:r>
            <a:r>
              <a:rPr lang="en-GB" altLang="en-US" b="1" dirty="0" smtClean="0"/>
              <a:t>follow the icon</a:t>
            </a:r>
            <a:r>
              <a:rPr lang="en-GB" altLang="en-US" dirty="0" smtClean="0"/>
              <a:t>”</a:t>
            </a:r>
          </a:p>
        </p:txBody>
      </p:sp>
      <p:sp>
        <p:nvSpPr>
          <p:cNvPr id="4" name="Slide Number Placeholder 3"/>
          <p:cNvSpPr>
            <a:spLocks noGrp="1"/>
          </p:cNvSpPr>
          <p:nvPr>
            <p:ph type="sldNum" sz="quarter" idx="10"/>
          </p:nvPr>
        </p:nvSpPr>
        <p:spPr/>
        <p:txBody>
          <a:bodyPr/>
          <a:lstStyle/>
          <a:p>
            <a:fld id="{33052DD3-33E4-4088-ABFC-57BB54A8046E}" type="slidenum">
              <a:rPr lang="en-GB" smtClean="0"/>
              <a:t>6</a:t>
            </a:fld>
            <a:endParaRPr lang="en-GB"/>
          </a:p>
        </p:txBody>
      </p:sp>
    </p:spTree>
    <p:extLst>
      <p:ext uri="{BB962C8B-B14F-4D97-AF65-F5344CB8AC3E}">
        <p14:creationId xmlns:p14="http://schemas.microsoft.com/office/powerpoint/2010/main" val="282045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Nearly 300 INSPIRE Directive spatial data sets are now viewable on the Scotland’s Environment Web Map View, with new functionality including 4 different </a:t>
            </a:r>
            <a:r>
              <a:rPr lang="en-GB" altLang="en-US" dirty="0" err="1" smtClean="0"/>
              <a:t>baselayer</a:t>
            </a:r>
            <a:r>
              <a:rPr lang="en-GB" altLang="en-US" dirty="0" smtClean="0"/>
              <a:t> map options including aerial photography and a </a:t>
            </a:r>
            <a:r>
              <a:rPr lang="en-GB" altLang="en-US" dirty="0" err="1" smtClean="0"/>
              <a:t>geolocator</a:t>
            </a:r>
            <a:r>
              <a:rPr lang="en-GB" altLang="en-US" dirty="0" smtClean="0"/>
              <a:t> that picks up the users GPS location to search for localised spatial data view.</a:t>
            </a:r>
          </a:p>
          <a:p>
            <a:r>
              <a:rPr lang="en-GB" altLang="en-US" dirty="0" smtClean="0"/>
              <a:t>Mainly harvested from SSDI (Scottish Spatial Data Infrastructure) – turning data into a more interactive viewing platform</a:t>
            </a:r>
          </a:p>
        </p:txBody>
      </p:sp>
      <p:sp>
        <p:nvSpPr>
          <p:cNvPr id="4" name="Slide Number Placeholder 3"/>
          <p:cNvSpPr>
            <a:spLocks noGrp="1"/>
          </p:cNvSpPr>
          <p:nvPr>
            <p:ph type="sldNum" sz="quarter" idx="10"/>
          </p:nvPr>
        </p:nvSpPr>
        <p:spPr/>
        <p:txBody>
          <a:bodyPr/>
          <a:lstStyle/>
          <a:p>
            <a:fld id="{33052DD3-33E4-4088-ABFC-57BB54A8046E}" type="slidenum">
              <a:rPr lang="en-GB" smtClean="0"/>
              <a:t>7</a:t>
            </a:fld>
            <a:endParaRPr lang="en-GB"/>
          </a:p>
        </p:txBody>
      </p:sp>
    </p:spTree>
    <p:extLst>
      <p:ext uri="{BB962C8B-B14F-4D97-AF65-F5344CB8AC3E}">
        <p14:creationId xmlns:p14="http://schemas.microsoft.com/office/powerpoint/2010/main" val="2943919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Partnership project with SNH, FCS and SEPA - enables the querying and reporting of features which fall within a user defined search area and will produce a report derived from a spatial search of nearly 40 different data sets published as web map services by multiple partner organisations.</a:t>
            </a:r>
          </a:p>
          <a:p>
            <a:endParaRPr lang="en-GB" altLang="en-US" dirty="0" smtClean="0"/>
          </a:p>
          <a:p>
            <a:r>
              <a:rPr lang="en-GB" altLang="en-US" dirty="0" smtClean="0"/>
              <a:t>LIS is for use by those applying for forest felling permits, plus wider agricultural and moorland management stakeholders e.g. landowners, agents working on behalf of land owners, public or business sector searching for information required for an Environmental Impact Assessment, land and forestry agents applying for SRDP grants, and interested members of the general public.</a:t>
            </a:r>
          </a:p>
          <a:p>
            <a:endParaRPr lang="en-GB" altLang="en-US" dirty="0" smtClean="0"/>
          </a:p>
          <a:p>
            <a:r>
              <a:rPr lang="en-GB" altLang="en-US" dirty="0" smtClean="0"/>
              <a:t>The land search application aims to streamline and improve access to the environmental information that will in turn improve the quality of applications made by developers and therefore quicker approval decisions.</a:t>
            </a:r>
          </a:p>
          <a:p>
            <a:endParaRPr lang="en-GB" altLang="en-US" dirty="0" smtClean="0"/>
          </a:p>
          <a:p>
            <a:r>
              <a:rPr lang="en-GB" altLang="en-US" dirty="0" smtClean="0"/>
              <a:t>Further iterations of same tool for different user groups are planned (e.g. wind farm applications and environmental risk assessment).</a:t>
            </a:r>
          </a:p>
        </p:txBody>
      </p:sp>
      <p:sp>
        <p:nvSpPr>
          <p:cNvPr id="4" name="Slide Number Placeholder 3"/>
          <p:cNvSpPr>
            <a:spLocks noGrp="1"/>
          </p:cNvSpPr>
          <p:nvPr>
            <p:ph type="sldNum" sz="quarter" idx="10"/>
          </p:nvPr>
        </p:nvSpPr>
        <p:spPr/>
        <p:txBody>
          <a:bodyPr/>
          <a:lstStyle/>
          <a:p>
            <a:fld id="{33052DD3-33E4-4088-ABFC-57BB54A8046E}" type="slidenum">
              <a:rPr lang="en-GB" smtClean="0"/>
              <a:t>8</a:t>
            </a:fld>
            <a:endParaRPr lang="en-GB"/>
          </a:p>
        </p:txBody>
      </p:sp>
    </p:spTree>
    <p:extLst>
      <p:ext uri="{BB962C8B-B14F-4D97-AF65-F5344CB8AC3E}">
        <p14:creationId xmlns:p14="http://schemas.microsoft.com/office/powerpoint/2010/main" val="2690729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Visualising significant quantities of complex raw data (10’s of thousand’s of rows of data) and rapidly turning them into visual, interactive graphs, maps and charts. Allows users to quickly view, interrogate and interpret significant quantities of complex data. All data viewed by the application can be exported for use in reports and presentations.</a:t>
            </a:r>
          </a:p>
        </p:txBody>
      </p:sp>
      <p:sp>
        <p:nvSpPr>
          <p:cNvPr id="4" name="Slide Number Placeholder 3"/>
          <p:cNvSpPr>
            <a:spLocks noGrp="1"/>
          </p:cNvSpPr>
          <p:nvPr>
            <p:ph type="sldNum" sz="quarter" idx="10"/>
          </p:nvPr>
        </p:nvSpPr>
        <p:spPr/>
        <p:txBody>
          <a:bodyPr/>
          <a:lstStyle/>
          <a:p>
            <a:fld id="{33052DD3-33E4-4088-ABFC-57BB54A8046E}" type="slidenum">
              <a:rPr lang="en-GB" smtClean="0"/>
              <a:t>9</a:t>
            </a:fld>
            <a:endParaRPr lang="en-GB"/>
          </a:p>
        </p:txBody>
      </p:sp>
    </p:spTree>
    <p:extLst>
      <p:ext uri="{BB962C8B-B14F-4D97-AF65-F5344CB8AC3E}">
        <p14:creationId xmlns:p14="http://schemas.microsoft.com/office/powerpoint/2010/main" val="1159215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83C1FFF-2F2F-45D3-91EB-2A0B994A0C9A}" type="datetimeFigureOut">
              <a:rPr lang="en-GB" smtClean="0"/>
              <a:t>25/09/2014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D2040E-4313-4F90-9809-BDA6E94B6B14}" type="slidenum">
              <a:rPr lang="en-GB" smtClean="0"/>
              <a:t>‹#›</a:t>
            </a:fld>
            <a:endParaRPr lang="en-GB"/>
          </a:p>
        </p:txBody>
      </p:sp>
    </p:spTree>
    <p:extLst>
      <p:ext uri="{BB962C8B-B14F-4D97-AF65-F5344CB8AC3E}">
        <p14:creationId xmlns:p14="http://schemas.microsoft.com/office/powerpoint/2010/main" val="504432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83C1FFF-2F2F-45D3-91EB-2A0B994A0C9A}" type="datetimeFigureOut">
              <a:rPr lang="en-GB" smtClean="0"/>
              <a:t>25/09/2014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D2040E-4313-4F90-9809-BDA6E94B6B14}" type="slidenum">
              <a:rPr lang="en-GB" smtClean="0"/>
              <a:t>‹#›</a:t>
            </a:fld>
            <a:endParaRPr lang="en-GB"/>
          </a:p>
        </p:txBody>
      </p:sp>
    </p:spTree>
    <p:extLst>
      <p:ext uri="{BB962C8B-B14F-4D97-AF65-F5344CB8AC3E}">
        <p14:creationId xmlns:p14="http://schemas.microsoft.com/office/powerpoint/2010/main" val="318481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83C1FFF-2F2F-45D3-91EB-2A0B994A0C9A}" type="datetimeFigureOut">
              <a:rPr lang="en-GB" smtClean="0"/>
              <a:t>25/09/2014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D2040E-4313-4F90-9809-BDA6E94B6B14}" type="slidenum">
              <a:rPr lang="en-GB" smtClean="0"/>
              <a:t>‹#›</a:t>
            </a:fld>
            <a:endParaRPr lang="en-GB"/>
          </a:p>
        </p:txBody>
      </p:sp>
    </p:spTree>
    <p:extLst>
      <p:ext uri="{BB962C8B-B14F-4D97-AF65-F5344CB8AC3E}">
        <p14:creationId xmlns:p14="http://schemas.microsoft.com/office/powerpoint/2010/main" val="3533071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83C1FFF-2F2F-45D3-91EB-2A0B994A0C9A}" type="datetimeFigureOut">
              <a:rPr lang="en-GB" smtClean="0"/>
              <a:t>25/09/2014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D2040E-4313-4F90-9809-BDA6E94B6B14}" type="slidenum">
              <a:rPr lang="en-GB" smtClean="0"/>
              <a:t>‹#›</a:t>
            </a:fld>
            <a:endParaRPr lang="en-GB"/>
          </a:p>
        </p:txBody>
      </p:sp>
    </p:spTree>
    <p:extLst>
      <p:ext uri="{BB962C8B-B14F-4D97-AF65-F5344CB8AC3E}">
        <p14:creationId xmlns:p14="http://schemas.microsoft.com/office/powerpoint/2010/main" val="1284153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3C1FFF-2F2F-45D3-91EB-2A0B994A0C9A}" type="datetimeFigureOut">
              <a:rPr lang="en-GB" smtClean="0"/>
              <a:t>25/09/2014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D2040E-4313-4F90-9809-BDA6E94B6B14}" type="slidenum">
              <a:rPr lang="en-GB" smtClean="0"/>
              <a:t>‹#›</a:t>
            </a:fld>
            <a:endParaRPr lang="en-GB"/>
          </a:p>
        </p:txBody>
      </p:sp>
    </p:spTree>
    <p:extLst>
      <p:ext uri="{BB962C8B-B14F-4D97-AF65-F5344CB8AC3E}">
        <p14:creationId xmlns:p14="http://schemas.microsoft.com/office/powerpoint/2010/main" val="2756834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83C1FFF-2F2F-45D3-91EB-2A0B994A0C9A}" type="datetimeFigureOut">
              <a:rPr lang="en-GB" smtClean="0"/>
              <a:t>25/09/2014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D2040E-4313-4F90-9809-BDA6E94B6B14}" type="slidenum">
              <a:rPr lang="en-GB" smtClean="0"/>
              <a:t>‹#›</a:t>
            </a:fld>
            <a:endParaRPr lang="en-GB"/>
          </a:p>
        </p:txBody>
      </p:sp>
    </p:spTree>
    <p:extLst>
      <p:ext uri="{BB962C8B-B14F-4D97-AF65-F5344CB8AC3E}">
        <p14:creationId xmlns:p14="http://schemas.microsoft.com/office/powerpoint/2010/main" val="1563610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83C1FFF-2F2F-45D3-91EB-2A0B994A0C9A}" type="datetimeFigureOut">
              <a:rPr lang="en-GB" smtClean="0"/>
              <a:t>25/09/2014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9D2040E-4313-4F90-9809-BDA6E94B6B14}" type="slidenum">
              <a:rPr lang="en-GB" smtClean="0"/>
              <a:t>‹#›</a:t>
            </a:fld>
            <a:endParaRPr lang="en-GB"/>
          </a:p>
        </p:txBody>
      </p:sp>
    </p:spTree>
    <p:extLst>
      <p:ext uri="{BB962C8B-B14F-4D97-AF65-F5344CB8AC3E}">
        <p14:creationId xmlns:p14="http://schemas.microsoft.com/office/powerpoint/2010/main" val="959114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83C1FFF-2F2F-45D3-91EB-2A0B994A0C9A}" type="datetimeFigureOut">
              <a:rPr lang="en-GB" smtClean="0"/>
              <a:t>25/09/2014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9D2040E-4313-4F90-9809-BDA6E94B6B14}" type="slidenum">
              <a:rPr lang="en-GB" smtClean="0"/>
              <a:t>‹#›</a:t>
            </a:fld>
            <a:endParaRPr lang="en-GB"/>
          </a:p>
        </p:txBody>
      </p:sp>
    </p:spTree>
    <p:extLst>
      <p:ext uri="{BB962C8B-B14F-4D97-AF65-F5344CB8AC3E}">
        <p14:creationId xmlns:p14="http://schemas.microsoft.com/office/powerpoint/2010/main" val="3138801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3C1FFF-2F2F-45D3-91EB-2A0B994A0C9A}" type="datetimeFigureOut">
              <a:rPr lang="en-GB" smtClean="0"/>
              <a:t>25/09/2014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9D2040E-4313-4F90-9809-BDA6E94B6B14}" type="slidenum">
              <a:rPr lang="en-GB" smtClean="0"/>
              <a:t>‹#›</a:t>
            </a:fld>
            <a:endParaRPr lang="en-GB"/>
          </a:p>
        </p:txBody>
      </p:sp>
    </p:spTree>
    <p:extLst>
      <p:ext uri="{BB962C8B-B14F-4D97-AF65-F5344CB8AC3E}">
        <p14:creationId xmlns:p14="http://schemas.microsoft.com/office/powerpoint/2010/main" val="381086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3C1FFF-2F2F-45D3-91EB-2A0B994A0C9A}" type="datetimeFigureOut">
              <a:rPr lang="en-GB" smtClean="0"/>
              <a:t>25/09/2014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D2040E-4313-4F90-9809-BDA6E94B6B14}" type="slidenum">
              <a:rPr lang="en-GB" smtClean="0"/>
              <a:t>‹#›</a:t>
            </a:fld>
            <a:endParaRPr lang="en-GB"/>
          </a:p>
        </p:txBody>
      </p:sp>
    </p:spTree>
    <p:extLst>
      <p:ext uri="{BB962C8B-B14F-4D97-AF65-F5344CB8AC3E}">
        <p14:creationId xmlns:p14="http://schemas.microsoft.com/office/powerpoint/2010/main" val="258986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3C1FFF-2F2F-45D3-91EB-2A0B994A0C9A}" type="datetimeFigureOut">
              <a:rPr lang="en-GB" smtClean="0"/>
              <a:t>25/09/2014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D2040E-4313-4F90-9809-BDA6E94B6B14}" type="slidenum">
              <a:rPr lang="en-GB" smtClean="0"/>
              <a:t>‹#›</a:t>
            </a:fld>
            <a:endParaRPr lang="en-GB"/>
          </a:p>
        </p:txBody>
      </p:sp>
    </p:spTree>
    <p:extLst>
      <p:ext uri="{BB962C8B-B14F-4D97-AF65-F5344CB8AC3E}">
        <p14:creationId xmlns:p14="http://schemas.microsoft.com/office/powerpoint/2010/main" val="3568946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3C1FFF-2F2F-45D3-91EB-2A0B994A0C9A}" type="datetimeFigureOut">
              <a:rPr lang="en-GB" smtClean="0"/>
              <a:t>25/09/2014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D2040E-4313-4F90-9809-BDA6E94B6B14}" type="slidenum">
              <a:rPr lang="en-GB" smtClean="0"/>
              <a:t>‹#›</a:t>
            </a:fld>
            <a:endParaRPr lang="en-GB"/>
          </a:p>
        </p:txBody>
      </p:sp>
    </p:spTree>
    <p:extLst>
      <p:ext uri="{BB962C8B-B14F-4D97-AF65-F5344CB8AC3E}">
        <p14:creationId xmlns:p14="http://schemas.microsoft.com/office/powerpoint/2010/main" val="1780235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nvironment.scotland.gov.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www.environment.scotland.gov.uk/"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4.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jpe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mailto:seweb.administrator@sepa.org.uk"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www.sepa.org.uk/" TargetMode="External"/><Relationship Id="rId13" Type="http://schemas.openxmlformats.org/officeDocument/2006/relationships/image" Target="../media/image6.png"/><Relationship Id="rId18" Type="http://schemas.openxmlformats.org/officeDocument/2006/relationships/hyperlink" Target="http://www.hutton.ac.uk/" TargetMode="External"/><Relationship Id="rId26" Type="http://schemas.openxmlformats.org/officeDocument/2006/relationships/hyperlink" Target="http://www.tcv.org.uk/" TargetMode="External"/><Relationship Id="rId39" Type="http://schemas.openxmlformats.org/officeDocument/2006/relationships/hyperlink" Target="http://www.camerasscotland.org/newsreels/snh-and-marine-scotland-reports" TargetMode="External"/><Relationship Id="rId3" Type="http://schemas.openxmlformats.org/officeDocument/2006/relationships/image" Target="../media/image1.jpeg"/><Relationship Id="rId21" Type="http://schemas.openxmlformats.org/officeDocument/2006/relationships/image" Target="../media/image10.png"/><Relationship Id="rId34" Type="http://schemas.openxmlformats.org/officeDocument/2006/relationships/image" Target="../media/image17.png"/><Relationship Id="rId42" Type="http://schemas.openxmlformats.org/officeDocument/2006/relationships/image" Target="../media/image21.png"/><Relationship Id="rId7" Type="http://schemas.openxmlformats.org/officeDocument/2006/relationships/image" Target="../media/image3.jpeg"/><Relationship Id="rId12" Type="http://schemas.openxmlformats.org/officeDocument/2006/relationships/hyperlink" Target="http://www.scotland.gov.uk/About/Directorates/marinescotland" TargetMode="External"/><Relationship Id="rId17" Type="http://schemas.openxmlformats.org/officeDocument/2006/relationships/image" Target="../media/image8.png"/><Relationship Id="rId25" Type="http://schemas.openxmlformats.org/officeDocument/2006/relationships/image" Target="../media/image12.jpeg"/><Relationship Id="rId33" Type="http://schemas.openxmlformats.org/officeDocument/2006/relationships/hyperlink" Target="http://www.zerowastescotland.org.uk/" TargetMode="External"/><Relationship Id="rId38"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hyperlink" Target="http://home.scotland.gov.uk/home" TargetMode="External"/><Relationship Id="rId20" Type="http://schemas.openxmlformats.org/officeDocument/2006/relationships/hyperlink" Target="http://www.bgs.ac.uk/" TargetMode="External"/><Relationship Id="rId29" Type="http://schemas.openxmlformats.org/officeDocument/2006/relationships/image" Target="../media/image14.png"/><Relationship Id="rId41" Type="http://schemas.openxmlformats.org/officeDocument/2006/relationships/hyperlink" Target="http://www.rafts.org.uk/" TargetMode="External"/><Relationship Id="rId1" Type="http://schemas.openxmlformats.org/officeDocument/2006/relationships/slideLayout" Target="../slideLayouts/slideLayout7.xml"/><Relationship Id="rId6" Type="http://schemas.openxmlformats.org/officeDocument/2006/relationships/hyperlink" Target="http://www.historic-scotland.gov.uk/" TargetMode="External"/><Relationship Id="rId11" Type="http://schemas.openxmlformats.org/officeDocument/2006/relationships/image" Target="../media/image5.jpeg"/><Relationship Id="rId24" Type="http://schemas.openxmlformats.org/officeDocument/2006/relationships/hyperlink" Target="http://www.keepscotlandbeautiful.org/" TargetMode="External"/><Relationship Id="rId32" Type="http://schemas.openxmlformats.org/officeDocument/2006/relationships/image" Target="../media/image16.jpeg"/><Relationship Id="rId37" Type="http://schemas.openxmlformats.org/officeDocument/2006/relationships/hyperlink" Target="http://www.glasgow.gov.uk/" TargetMode="External"/><Relationship Id="rId40" Type="http://schemas.openxmlformats.org/officeDocument/2006/relationships/image" Target="../media/image20.png"/><Relationship Id="rId5" Type="http://schemas.openxmlformats.org/officeDocument/2006/relationships/image" Target="../media/image2.png"/><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hyperlink" Target="http://www.show.scot.nhs.uk/" TargetMode="External"/><Relationship Id="rId36" Type="http://schemas.openxmlformats.org/officeDocument/2006/relationships/image" Target="../media/image18.png"/><Relationship Id="rId10" Type="http://schemas.openxmlformats.org/officeDocument/2006/relationships/hyperlink" Target="http://www.educationscotland.gov.uk/" TargetMode="External"/><Relationship Id="rId19" Type="http://schemas.openxmlformats.org/officeDocument/2006/relationships/image" Target="../media/image9.png"/><Relationship Id="rId31" Type="http://schemas.openxmlformats.org/officeDocument/2006/relationships/hyperlink" Target="http://www.metoffice.gov.uk/" TargetMode="External"/><Relationship Id="rId44" Type="http://schemas.openxmlformats.org/officeDocument/2006/relationships/image" Target="../media/image22.png"/><Relationship Id="rId4" Type="http://schemas.openxmlformats.org/officeDocument/2006/relationships/hyperlink" Target="http://www.forestry.gov.uk/website/fchomepages.nsf/hp/Scotland" TargetMode="External"/><Relationship Id="rId9" Type="http://schemas.openxmlformats.org/officeDocument/2006/relationships/image" Target="../media/image4.png"/><Relationship Id="rId14" Type="http://schemas.openxmlformats.org/officeDocument/2006/relationships/hyperlink" Target="http://www.cosla.gov.uk/" TargetMode="External"/><Relationship Id="rId22" Type="http://schemas.openxmlformats.org/officeDocument/2006/relationships/hyperlink" Target="http://www.snh.gov.uk/" TargetMode="External"/><Relationship Id="rId27" Type="http://schemas.openxmlformats.org/officeDocument/2006/relationships/image" Target="../media/image13.jpeg"/><Relationship Id="rId30" Type="http://schemas.openxmlformats.org/officeDocument/2006/relationships/image" Target="../media/image15.png"/><Relationship Id="rId35" Type="http://schemas.openxmlformats.org/officeDocument/2006/relationships/hyperlink" Target="http://www.scotlink.org/" TargetMode="External"/><Relationship Id="rId43" Type="http://schemas.openxmlformats.org/officeDocument/2006/relationships/hyperlink" Target="http://www.hps.scot.nhs.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9.emf"/><Relationship Id="rId5" Type="http://schemas.openxmlformats.org/officeDocument/2006/relationships/oleObject" Target="../embeddings/oleObject1.bin"/><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jpeg"/><Relationship Id="rId18" Type="http://schemas.openxmlformats.org/officeDocument/2006/relationships/image" Target="../media/image40.jpeg"/><Relationship Id="rId3" Type="http://schemas.openxmlformats.org/officeDocument/2006/relationships/image" Target="../media/image1.jpeg"/><Relationship Id="rId7" Type="http://schemas.openxmlformats.org/officeDocument/2006/relationships/hyperlink" Target="http://www.environment.scotland.gov.uk/about-us/user-journeys/get-involved/" TargetMode="External"/><Relationship Id="rId12" Type="http://schemas.openxmlformats.org/officeDocument/2006/relationships/image" Target="../media/image34.png"/><Relationship Id="rId17" Type="http://schemas.openxmlformats.org/officeDocument/2006/relationships/image" Target="../media/image39.jpeg"/><Relationship Id="rId2" Type="http://schemas.openxmlformats.org/officeDocument/2006/relationships/notesSlide" Target="../notesSlides/notesSlide6.xml"/><Relationship Id="rId16" Type="http://schemas.openxmlformats.org/officeDocument/2006/relationships/image" Target="../media/image38.jpeg"/><Relationship Id="rId20"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hyperlink" Target="http://www.environment.scotland.gov.uk/about-us/user-journeys/get-communicating/" TargetMode="External"/><Relationship Id="rId5" Type="http://schemas.openxmlformats.org/officeDocument/2006/relationships/hyperlink" Target="http://www.environment.scotland.gov.uk/about-us/user-journeys/get-informed/" TargetMode="External"/><Relationship Id="rId15" Type="http://schemas.openxmlformats.org/officeDocument/2006/relationships/image" Target="../media/image37.jpeg"/><Relationship Id="rId10" Type="http://schemas.openxmlformats.org/officeDocument/2006/relationships/image" Target="../media/image33.png"/><Relationship Id="rId19" Type="http://schemas.openxmlformats.org/officeDocument/2006/relationships/image" Target="../media/image41.jpeg"/><Relationship Id="rId4" Type="http://schemas.openxmlformats.org/officeDocument/2006/relationships/image" Target="../media/image30.png"/><Relationship Id="rId9" Type="http://schemas.openxmlformats.org/officeDocument/2006/relationships/hyperlink" Target="http://www.environment.scotland.gov.uk/about-us/user-journeys/get-interactive/" TargetMode="External"/><Relationship Id="rId14" Type="http://schemas.openxmlformats.org/officeDocument/2006/relationships/image" Target="../media/image36.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altLang="en-US" b="1" dirty="0">
                <a:solidFill>
                  <a:schemeClr val="accent1">
                    <a:lumMod val="75000"/>
                  </a:schemeClr>
                </a:solidFill>
                <a:latin typeface="Arial" panose="020B0604020202020204" pitchFamily="34" charset="0"/>
                <a:cs typeface="Arial" panose="020B0604020202020204" pitchFamily="34" charset="0"/>
              </a:rPr>
              <a:t>Scotland’s Environment Web</a:t>
            </a:r>
            <a:r>
              <a:rPr lang="en-GB" altLang="en-US" b="1" dirty="0">
                <a:solidFill>
                  <a:srgbClr val="0079C0"/>
                </a:solidFill>
              </a:rPr>
              <a:t/>
            </a:r>
            <a:br>
              <a:rPr lang="en-GB" altLang="en-US" b="1" dirty="0">
                <a:solidFill>
                  <a:srgbClr val="0079C0"/>
                </a:solidFill>
              </a:rPr>
            </a:br>
            <a:r>
              <a:rPr lang="en-GB" altLang="en-US" b="1" dirty="0" smtClean="0">
                <a:solidFill>
                  <a:srgbClr val="0079C0"/>
                </a:solidFill>
                <a:hlinkClick r:id="rId3"/>
              </a:rPr>
              <a:t>www.environment.scotland.gov.uk</a:t>
            </a:r>
            <a:endParaRPr lang="en-GB" dirty="0"/>
          </a:p>
        </p:txBody>
      </p:sp>
      <p:sp>
        <p:nvSpPr>
          <p:cNvPr id="3" name="Subtitle 2"/>
          <p:cNvSpPr>
            <a:spLocks noGrp="1"/>
          </p:cNvSpPr>
          <p:nvPr>
            <p:ph type="subTitle" idx="1"/>
          </p:nvPr>
        </p:nvSpPr>
        <p:spPr>
          <a:xfrm>
            <a:off x="323528" y="3886200"/>
            <a:ext cx="8496944" cy="2495128"/>
          </a:xfrm>
        </p:spPr>
        <p:txBody>
          <a:bodyPr>
            <a:normAutofit fontScale="77500" lnSpcReduction="20000"/>
          </a:bodyPr>
          <a:lstStyle/>
          <a:p>
            <a:pPr>
              <a:buClr>
                <a:srgbClr val="3366FF"/>
              </a:buClr>
            </a:pPr>
            <a:r>
              <a:rPr lang="en-GB" altLang="en-US" sz="3100" dirty="0">
                <a:solidFill>
                  <a:schemeClr val="tx1"/>
                </a:solidFill>
              </a:rPr>
              <a:t>Aims to be the “Trusted” gateway to everything you want to know about Scotland’s Environment, bringing together the most up to data environmental information and data in the one place, so that it is easy to find, view, analyse and interpret</a:t>
            </a:r>
          </a:p>
          <a:p>
            <a:pPr>
              <a:buClr>
                <a:srgbClr val="3366FF"/>
              </a:buClr>
            </a:pPr>
            <a:endParaRPr lang="en-GB" altLang="en-US" sz="3100" dirty="0">
              <a:solidFill>
                <a:schemeClr val="tx1"/>
              </a:solidFill>
            </a:endParaRPr>
          </a:p>
          <a:p>
            <a:pPr>
              <a:buClr>
                <a:srgbClr val="3366FF"/>
              </a:buClr>
            </a:pPr>
            <a:endParaRPr lang="en-GB" altLang="en-US" sz="3100" i="1" dirty="0">
              <a:solidFill>
                <a:schemeClr val="tx1"/>
              </a:solidFill>
            </a:endParaRPr>
          </a:p>
          <a:p>
            <a:pPr>
              <a:buClr>
                <a:srgbClr val="3366FF"/>
              </a:buClr>
            </a:pPr>
            <a:r>
              <a:rPr lang="en-GB" altLang="en-US" sz="3100" dirty="0">
                <a:solidFill>
                  <a:schemeClr val="tx1"/>
                </a:solidFill>
              </a:rPr>
              <a:t>Transformational shift </a:t>
            </a:r>
            <a:r>
              <a:rPr lang="en-GB" altLang="en-US" sz="3100" b="1" dirty="0">
                <a:solidFill>
                  <a:schemeClr val="tx1"/>
                </a:solidFill>
              </a:rPr>
              <a:t>from Data Rich</a:t>
            </a:r>
            <a:r>
              <a:rPr lang="en-GB" altLang="en-US" sz="3100" dirty="0">
                <a:solidFill>
                  <a:schemeClr val="tx1"/>
                </a:solidFill>
              </a:rPr>
              <a:t> </a:t>
            </a:r>
            <a:r>
              <a:rPr lang="en-GB" altLang="en-US" sz="3100" b="1" dirty="0">
                <a:solidFill>
                  <a:schemeClr val="tx1"/>
                </a:solidFill>
              </a:rPr>
              <a:t>to Information Rich</a:t>
            </a:r>
            <a:r>
              <a:rPr lang="en-GB" altLang="en-US" sz="3100" dirty="0">
                <a:solidFill>
                  <a:schemeClr val="tx1"/>
                </a:solidFill>
              </a:rPr>
              <a:t>.</a:t>
            </a:r>
          </a:p>
          <a:p>
            <a:endParaRPr lang="en-GB"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384"/>
            <a:ext cx="9144000" cy="1857997"/>
          </a:xfrm>
          <a:prstGeom prst="rect">
            <a:avLst/>
          </a:prstGeom>
        </p:spPr>
      </p:pic>
    </p:spTree>
    <p:extLst>
      <p:ext uri="{BB962C8B-B14F-4D97-AF65-F5344CB8AC3E}">
        <p14:creationId xmlns:p14="http://schemas.microsoft.com/office/powerpoint/2010/main" val="462438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384"/>
            <a:ext cx="9144000" cy="1857997"/>
          </a:xfrm>
          <a:prstGeom prst="rect">
            <a:avLst/>
          </a:prstGeom>
        </p:spPr>
      </p:pic>
      <p:sp>
        <p:nvSpPr>
          <p:cNvPr id="3" name="TextBox 2"/>
          <p:cNvSpPr txBox="1"/>
          <p:nvPr/>
        </p:nvSpPr>
        <p:spPr>
          <a:xfrm>
            <a:off x="395536" y="2798926"/>
            <a:ext cx="8280920" cy="2862322"/>
          </a:xfrm>
          <a:prstGeom prst="rect">
            <a:avLst/>
          </a:prstGeom>
          <a:noFill/>
        </p:spPr>
        <p:txBody>
          <a:bodyPr wrap="square" rtlCol="0">
            <a:spAutoFit/>
          </a:bodyPr>
          <a:lstStyle/>
          <a:p>
            <a:pPr algn="ctr"/>
            <a:r>
              <a:rPr lang="en-GB" altLang="en-US" sz="3600" b="1" dirty="0">
                <a:solidFill>
                  <a:schemeClr val="accent1">
                    <a:lumMod val="75000"/>
                  </a:schemeClr>
                </a:solidFill>
                <a:latin typeface="Arial" panose="020B0604020202020204" pitchFamily="34" charset="0"/>
                <a:cs typeface="Arial" panose="020B0604020202020204" pitchFamily="34" charset="0"/>
              </a:rPr>
              <a:t>Scotland’s Environment Web</a:t>
            </a:r>
            <a:br>
              <a:rPr lang="en-GB" altLang="en-US" sz="3600" b="1" dirty="0">
                <a:solidFill>
                  <a:schemeClr val="accent1">
                    <a:lumMod val="75000"/>
                  </a:schemeClr>
                </a:solidFill>
                <a:latin typeface="Arial" panose="020B0604020202020204" pitchFamily="34" charset="0"/>
                <a:cs typeface="Arial" panose="020B0604020202020204" pitchFamily="34" charset="0"/>
              </a:rPr>
            </a:br>
            <a:r>
              <a:rPr lang="en-GB" altLang="en-US" sz="3600" b="1" dirty="0">
                <a:solidFill>
                  <a:schemeClr val="accent1">
                    <a:lumMod val="75000"/>
                  </a:schemeClr>
                </a:solidFill>
                <a:latin typeface="Arial" panose="020B0604020202020204" pitchFamily="34" charset="0"/>
                <a:cs typeface="Arial" panose="020B0604020202020204" pitchFamily="34" charset="0"/>
              </a:rPr>
              <a:t/>
            </a:r>
            <a:br>
              <a:rPr lang="en-GB" altLang="en-US" sz="3600" b="1" dirty="0">
                <a:solidFill>
                  <a:schemeClr val="accent1">
                    <a:lumMod val="75000"/>
                  </a:schemeClr>
                </a:solidFill>
                <a:latin typeface="Arial" panose="020B0604020202020204" pitchFamily="34" charset="0"/>
                <a:cs typeface="Arial" panose="020B0604020202020204" pitchFamily="34" charset="0"/>
              </a:rPr>
            </a:br>
            <a:r>
              <a:rPr lang="en-GB" altLang="en-US" sz="3600" b="1" dirty="0">
                <a:solidFill>
                  <a:schemeClr val="accent1">
                    <a:lumMod val="75000"/>
                  </a:schemeClr>
                </a:solidFill>
                <a:latin typeface="Arial" panose="020B0604020202020204" pitchFamily="34" charset="0"/>
                <a:cs typeface="Arial" panose="020B0604020202020204" pitchFamily="34" charset="0"/>
              </a:rPr>
              <a:t>Take a Look at the new website </a:t>
            </a:r>
            <a:endParaRPr lang="en-GB" altLang="en-US" sz="3600" b="1" dirty="0" smtClean="0">
              <a:solidFill>
                <a:schemeClr val="accent1">
                  <a:lumMod val="75000"/>
                </a:schemeClr>
              </a:solidFill>
              <a:latin typeface="Arial" panose="020B0604020202020204" pitchFamily="34" charset="0"/>
              <a:cs typeface="Arial" panose="020B0604020202020204" pitchFamily="34" charset="0"/>
            </a:endParaRPr>
          </a:p>
          <a:p>
            <a:pPr algn="ctr"/>
            <a:endParaRPr lang="en-GB" sz="3600" b="1" dirty="0">
              <a:solidFill>
                <a:schemeClr val="accent1">
                  <a:lumMod val="75000"/>
                </a:schemeClr>
              </a:solidFill>
              <a:latin typeface="Arial" panose="020B0604020202020204" pitchFamily="34" charset="0"/>
              <a:cs typeface="Arial" panose="020B0604020202020204" pitchFamily="34" charset="0"/>
            </a:endParaRPr>
          </a:p>
          <a:p>
            <a:pPr algn="ctr"/>
            <a:r>
              <a:rPr lang="en-GB" altLang="en-US" sz="3600" b="1" dirty="0">
                <a:solidFill>
                  <a:schemeClr val="accent1">
                    <a:lumMod val="75000"/>
                  </a:schemeClr>
                </a:solidFill>
                <a:latin typeface="Arial" panose="020B0604020202020204" pitchFamily="34" charset="0"/>
                <a:cs typeface="Arial" panose="020B0604020202020204" pitchFamily="34" charset="0"/>
                <a:hlinkClick r:id="rId3"/>
              </a:rPr>
              <a:t>www.environment.scotland.gov.uk</a:t>
            </a:r>
            <a:endParaRPr lang="en-GB" sz="36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8973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84"/>
            <a:ext cx="9144000" cy="1857997"/>
          </a:xfrm>
          <a:prstGeom prst="rect">
            <a:avLst/>
          </a:prstGeom>
        </p:spPr>
      </p:pic>
      <p:sp>
        <p:nvSpPr>
          <p:cNvPr id="3" name="TextBox 2"/>
          <p:cNvSpPr txBox="1"/>
          <p:nvPr/>
        </p:nvSpPr>
        <p:spPr>
          <a:xfrm>
            <a:off x="179512" y="1988840"/>
            <a:ext cx="6048672" cy="461665"/>
          </a:xfrm>
          <a:prstGeom prst="rect">
            <a:avLst/>
          </a:prstGeom>
          <a:noFill/>
        </p:spPr>
        <p:txBody>
          <a:bodyPr wrap="square" rtlCol="0">
            <a:spAutoFit/>
          </a:bodyPr>
          <a:lstStyle/>
          <a:p>
            <a:r>
              <a:rPr lang="en-GB" altLang="en-US" sz="2400" b="1" dirty="0">
                <a:solidFill>
                  <a:schemeClr val="accent1">
                    <a:lumMod val="75000"/>
                  </a:schemeClr>
                </a:solidFill>
                <a:latin typeface="Arial" panose="020B0604020202020204" pitchFamily="34" charset="0"/>
                <a:cs typeface="Arial" panose="020B0604020202020204" pitchFamily="34" charset="0"/>
              </a:rPr>
              <a:t>Engaging with Scotland’s Citizens</a:t>
            </a:r>
            <a:endParaRPr lang="en-GB" sz="2400" b="1" dirty="0">
              <a:solidFill>
                <a:schemeClr val="accent1">
                  <a:lumMod val="75000"/>
                </a:schemeClr>
              </a:solidFill>
              <a:latin typeface="Arial" panose="020B0604020202020204" pitchFamily="34" charset="0"/>
              <a:cs typeface="Arial" panose="020B0604020202020204" pitchFamily="34" charset="0"/>
            </a:endParaRPr>
          </a:p>
        </p:txBody>
      </p:sp>
      <p:sp>
        <p:nvSpPr>
          <p:cNvPr id="4" name="TextBox 3"/>
          <p:cNvSpPr txBox="1"/>
          <p:nvPr/>
        </p:nvSpPr>
        <p:spPr>
          <a:xfrm>
            <a:off x="179512" y="2682786"/>
            <a:ext cx="8496944" cy="1754326"/>
          </a:xfrm>
          <a:prstGeom prst="rect">
            <a:avLst/>
          </a:prstGeom>
          <a:noFill/>
        </p:spPr>
        <p:txBody>
          <a:bodyPr wrap="square" rtlCol="0">
            <a:spAutoFit/>
          </a:bodyPr>
          <a:lstStyle/>
          <a:p>
            <a:pPr>
              <a:buFont typeface="Times" pitchFamily="18" charset="0"/>
              <a:buNone/>
            </a:pPr>
            <a:r>
              <a:rPr lang="en-GB" altLang="en-US" b="1" dirty="0">
                <a:latin typeface="Arial" panose="020B0604020202020204" pitchFamily="34" charset="0"/>
                <a:cs typeface="Arial" panose="020B0604020202020204" pitchFamily="34" charset="0"/>
              </a:rPr>
              <a:t>Scotland’s Environment Web is </a:t>
            </a:r>
            <a:r>
              <a:rPr lang="en-GB" altLang="en-US" b="1" u="sng" dirty="0">
                <a:latin typeface="Arial" panose="020B0604020202020204" pitchFamily="34" charset="0"/>
                <a:cs typeface="Arial" panose="020B0604020202020204" pitchFamily="34" charset="0"/>
              </a:rPr>
              <a:t>more than just a web </a:t>
            </a:r>
            <a:r>
              <a:rPr lang="en-GB" altLang="en-US" b="1" u="sng" dirty="0" smtClean="0">
                <a:latin typeface="Arial" panose="020B0604020202020204" pitchFamily="34" charset="0"/>
                <a:cs typeface="Arial" panose="020B0604020202020204" pitchFamily="34" charset="0"/>
              </a:rPr>
              <a:t>site</a:t>
            </a:r>
          </a:p>
          <a:p>
            <a:pPr>
              <a:buFont typeface="Times" pitchFamily="18" charset="0"/>
              <a:buNone/>
            </a:pPr>
            <a:endParaRPr lang="en-GB" altLang="en-US" b="1" u="sng" dirty="0">
              <a:latin typeface="Arial" panose="020B0604020202020204" pitchFamily="34" charset="0"/>
              <a:cs typeface="Arial" panose="020B0604020202020204" pitchFamily="34" charset="0"/>
            </a:endParaRPr>
          </a:p>
          <a:p>
            <a:pPr>
              <a:buFont typeface="Times" pitchFamily="18" charset="0"/>
              <a:buNone/>
            </a:pPr>
            <a:r>
              <a:rPr lang="en-GB" altLang="en-US" dirty="0" smtClean="0">
                <a:latin typeface="Arial" panose="020B0604020202020204" pitchFamily="34" charset="0"/>
                <a:cs typeface="Arial" panose="020B0604020202020204" pitchFamily="34" charset="0"/>
              </a:rPr>
              <a:t>Engage </a:t>
            </a:r>
            <a:r>
              <a:rPr lang="en-GB" altLang="en-US" dirty="0">
                <a:latin typeface="Arial" panose="020B0604020202020204" pitchFamily="34" charset="0"/>
                <a:cs typeface="Arial" panose="020B0604020202020204" pitchFamily="34" charset="0"/>
              </a:rPr>
              <a:t>the public by providing high quality online interactive resources to promote better understanding of the environment, public discussion on environmental priorities, public monitoring of the environment and public activity to protect and improve the </a:t>
            </a:r>
            <a:r>
              <a:rPr lang="en-GB" altLang="en-US" dirty="0" smtClean="0">
                <a:latin typeface="Arial" panose="020B0604020202020204" pitchFamily="34" charset="0"/>
                <a:cs typeface="Arial" panose="020B0604020202020204" pitchFamily="34" charset="0"/>
              </a:rPr>
              <a:t>environment</a:t>
            </a:r>
            <a:endParaRPr lang="en-GB" altLang="en-US" dirty="0">
              <a:latin typeface="Arial" panose="020B0604020202020204" pitchFamily="34" charset="0"/>
              <a:cs typeface="Arial" panose="020B0604020202020204" pitchFamily="34" charset="0"/>
            </a:endParaRPr>
          </a:p>
        </p:txBody>
      </p:sp>
      <p:pic>
        <p:nvPicPr>
          <p:cNvPr id="5" name="Picture 6" descr="GLOW01"/>
          <p:cNvPicPr>
            <a:picLocks noChangeAspect="1" noChangeArrowheads="1"/>
          </p:cNvPicPr>
          <p:nvPr/>
        </p:nvPicPr>
        <p:blipFill>
          <a:blip r:embed="rId4">
            <a:extLst>
              <a:ext uri="{28A0092B-C50C-407E-A947-70E740481C1C}">
                <a14:useLocalDpi xmlns:a14="http://schemas.microsoft.com/office/drawing/2010/main" val="0"/>
              </a:ext>
            </a:extLst>
          </a:blip>
          <a:srcRect l="47240" t="26691" r="19974" b="15302"/>
          <a:stretch>
            <a:fillRect/>
          </a:stretch>
        </p:blipFill>
        <p:spPr bwMode="auto">
          <a:xfrm>
            <a:off x="6432295" y="4531519"/>
            <a:ext cx="2332038"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EWeb workshops 025"/>
          <p:cNvPicPr>
            <a:picLocks noChangeAspect="1" noChangeArrowheads="1"/>
          </p:cNvPicPr>
          <p:nvPr/>
        </p:nvPicPr>
        <p:blipFill>
          <a:blip r:embed="rId5" cstate="print">
            <a:extLst>
              <a:ext uri="{28A0092B-C50C-407E-A947-70E740481C1C}">
                <a14:useLocalDpi xmlns:a14="http://schemas.microsoft.com/office/drawing/2010/main" val="0"/>
              </a:ext>
            </a:extLst>
          </a:blip>
          <a:srcRect t="27930" r="4912"/>
          <a:stretch>
            <a:fillRect/>
          </a:stretch>
        </p:blipFill>
        <p:spPr bwMode="auto">
          <a:xfrm>
            <a:off x="3707904" y="4629993"/>
            <a:ext cx="226695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23528" y="4894709"/>
            <a:ext cx="2880320" cy="1846659"/>
          </a:xfrm>
          <a:prstGeom prst="rect">
            <a:avLst/>
          </a:prstGeom>
          <a:noFill/>
        </p:spPr>
        <p:txBody>
          <a:bodyPr wrap="square" rtlCol="0">
            <a:spAutoFit/>
          </a:bodyPr>
          <a:lstStyle/>
          <a:p>
            <a:pPr algn="ctr">
              <a:buFont typeface="Times" pitchFamily="18" charset="0"/>
              <a:buNone/>
            </a:pPr>
            <a:r>
              <a:rPr lang="en-GB" altLang="en-US" sz="3200" b="1" dirty="0">
                <a:solidFill>
                  <a:schemeClr val="accent1">
                    <a:lumMod val="75000"/>
                  </a:schemeClr>
                </a:solidFill>
                <a:latin typeface="Arial" panose="020B0604020202020204" pitchFamily="34" charset="0"/>
                <a:cs typeface="Arial" panose="020B0604020202020204" pitchFamily="34" charset="0"/>
              </a:rPr>
              <a:t>Discussion</a:t>
            </a:r>
          </a:p>
          <a:p>
            <a:pPr algn="ctr">
              <a:buFont typeface="Times" pitchFamily="18" charset="0"/>
              <a:buNone/>
            </a:pPr>
            <a:r>
              <a:rPr lang="en-GB" altLang="en-US" sz="3200" b="1" dirty="0" smtClean="0">
                <a:solidFill>
                  <a:schemeClr val="accent1">
                    <a:lumMod val="75000"/>
                  </a:schemeClr>
                </a:solidFill>
                <a:latin typeface="Arial" panose="020B0604020202020204" pitchFamily="34" charset="0"/>
                <a:cs typeface="Arial" panose="020B0604020202020204" pitchFamily="34" charset="0"/>
              </a:rPr>
              <a:t>Monitoring</a:t>
            </a:r>
            <a:endParaRPr lang="en-GB" altLang="en-US" sz="3200" b="1" dirty="0">
              <a:solidFill>
                <a:schemeClr val="accent1">
                  <a:lumMod val="75000"/>
                </a:schemeClr>
              </a:solidFill>
              <a:latin typeface="Arial" panose="020B0604020202020204" pitchFamily="34" charset="0"/>
              <a:cs typeface="Arial" panose="020B0604020202020204" pitchFamily="34" charset="0"/>
            </a:endParaRPr>
          </a:p>
          <a:p>
            <a:pPr algn="ctr">
              <a:buFont typeface="Times" pitchFamily="18" charset="0"/>
              <a:buNone/>
            </a:pPr>
            <a:r>
              <a:rPr lang="en-GB" altLang="en-US" sz="3200" b="1" dirty="0" smtClean="0">
                <a:solidFill>
                  <a:schemeClr val="accent1">
                    <a:lumMod val="75000"/>
                  </a:schemeClr>
                </a:solidFill>
                <a:latin typeface="Arial" panose="020B0604020202020204" pitchFamily="34" charset="0"/>
                <a:cs typeface="Arial" panose="020B0604020202020204" pitchFamily="34" charset="0"/>
              </a:rPr>
              <a:t>Action</a:t>
            </a:r>
            <a:endParaRPr lang="en-GB" altLang="en-US" sz="3200" b="1" dirty="0">
              <a:solidFill>
                <a:schemeClr val="accent1">
                  <a:lumMod val="75000"/>
                </a:schemeClr>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013640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84"/>
            <a:ext cx="9144000" cy="1857997"/>
          </a:xfrm>
          <a:prstGeom prst="rect">
            <a:avLst/>
          </a:prstGeom>
        </p:spPr>
      </p:pic>
      <p:sp>
        <p:nvSpPr>
          <p:cNvPr id="3" name="TextBox 2"/>
          <p:cNvSpPr txBox="1"/>
          <p:nvPr/>
        </p:nvSpPr>
        <p:spPr>
          <a:xfrm>
            <a:off x="179512" y="2060848"/>
            <a:ext cx="8568952" cy="461665"/>
          </a:xfrm>
          <a:prstGeom prst="rect">
            <a:avLst/>
          </a:prstGeom>
          <a:noFill/>
        </p:spPr>
        <p:txBody>
          <a:bodyPr wrap="square" rtlCol="0">
            <a:spAutoFit/>
          </a:bodyPr>
          <a:lstStyle/>
          <a:p>
            <a:r>
              <a:rPr lang="en-GB" altLang="en-US" sz="2400" b="1" dirty="0">
                <a:solidFill>
                  <a:schemeClr val="accent1">
                    <a:lumMod val="75000"/>
                  </a:schemeClr>
                </a:solidFill>
                <a:latin typeface="Arial" panose="020B0604020202020204" pitchFamily="34" charset="0"/>
                <a:cs typeface="Arial" panose="020B0604020202020204" pitchFamily="34" charset="0"/>
              </a:rPr>
              <a:t>Public Discussion</a:t>
            </a:r>
            <a:endParaRPr lang="en-GB" sz="2400" b="1"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l="13876" t="36737" r="56099" b="45125"/>
          <a:stretch>
            <a:fillRect/>
          </a:stretch>
        </p:blipFill>
        <p:spPr bwMode="auto">
          <a:xfrm>
            <a:off x="347663" y="2518966"/>
            <a:ext cx="8482012" cy="206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pic>
      <p:pic>
        <p:nvPicPr>
          <p:cNvPr id="5" name="Picture 5" descr="public-discussion-of-isl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8050" y="4469656"/>
            <a:ext cx="2938463"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51520" y="4581128"/>
            <a:ext cx="5544616" cy="2031325"/>
          </a:xfrm>
          <a:prstGeom prst="rect">
            <a:avLst/>
          </a:prstGeom>
          <a:noFill/>
        </p:spPr>
        <p:txBody>
          <a:bodyPr wrap="square" rtlCol="0">
            <a:spAutoFit/>
          </a:bodyPr>
          <a:lstStyle/>
          <a:p>
            <a:pPr marL="285750" indent="-285750">
              <a:spcAft>
                <a:spcPct val="20000"/>
              </a:spcAft>
              <a:buFont typeface="Arial" panose="020B0604020202020204" pitchFamily="34" charset="0"/>
              <a:buChar char="•"/>
            </a:pPr>
            <a:r>
              <a:rPr lang="en-GB" altLang="en-US" dirty="0"/>
              <a:t>Collect evidence</a:t>
            </a:r>
          </a:p>
          <a:p>
            <a:pPr marL="285750" indent="-285750">
              <a:spcAft>
                <a:spcPct val="20000"/>
              </a:spcAft>
              <a:buFont typeface="Arial" panose="020B0604020202020204" pitchFamily="34" charset="0"/>
              <a:buChar char="•"/>
            </a:pPr>
            <a:r>
              <a:rPr lang="en-GB" altLang="en-US" dirty="0"/>
              <a:t>Understand public views</a:t>
            </a:r>
          </a:p>
          <a:p>
            <a:pPr marL="285750" indent="-285750">
              <a:spcAft>
                <a:spcPct val="20000"/>
              </a:spcAft>
              <a:buFont typeface="Arial" panose="020B0604020202020204" pitchFamily="34" charset="0"/>
              <a:buChar char="•"/>
            </a:pPr>
            <a:r>
              <a:rPr lang="en-GB" altLang="en-US" dirty="0"/>
              <a:t>Test new methods</a:t>
            </a:r>
          </a:p>
          <a:p>
            <a:pPr marL="285750" indent="-285750">
              <a:spcAft>
                <a:spcPct val="20000"/>
              </a:spcAft>
              <a:buFont typeface="Arial" panose="020B0604020202020204" pitchFamily="34" charset="0"/>
              <a:buChar char="•"/>
            </a:pPr>
            <a:r>
              <a:rPr lang="en-GB" altLang="en-US" dirty="0"/>
              <a:t>Targeted engagement on real issues</a:t>
            </a:r>
          </a:p>
          <a:p>
            <a:pPr marL="285750" indent="-285750">
              <a:spcAft>
                <a:spcPct val="20000"/>
              </a:spcAft>
              <a:buFont typeface="Arial" panose="020B0604020202020204" pitchFamily="34" charset="0"/>
              <a:buChar char="•"/>
            </a:pPr>
            <a:r>
              <a:rPr lang="en-GB" altLang="en-US" dirty="0"/>
              <a:t>Influence behaviours and values</a:t>
            </a:r>
          </a:p>
          <a:p>
            <a:pPr marL="285750" indent="-285750">
              <a:spcAft>
                <a:spcPct val="20000"/>
              </a:spcAft>
              <a:buFont typeface="Arial" panose="020B0604020202020204" pitchFamily="34" charset="0"/>
              <a:buChar char="•"/>
            </a:pPr>
            <a:r>
              <a:rPr lang="en-GB" altLang="en-US" dirty="0"/>
              <a:t>Encourage more environmental stewardship</a:t>
            </a:r>
            <a:endParaRPr lang="en-GB" dirty="0"/>
          </a:p>
        </p:txBody>
      </p:sp>
    </p:spTree>
    <p:extLst>
      <p:ext uri="{BB962C8B-B14F-4D97-AF65-F5344CB8AC3E}">
        <p14:creationId xmlns:p14="http://schemas.microsoft.com/office/powerpoint/2010/main" val="1695321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84"/>
            <a:ext cx="9144000" cy="1857997"/>
          </a:xfrm>
          <a:prstGeom prst="rect">
            <a:avLst/>
          </a:prstGeom>
        </p:spPr>
      </p:pic>
      <p:sp>
        <p:nvSpPr>
          <p:cNvPr id="3" name="TextBox 2"/>
          <p:cNvSpPr txBox="1"/>
          <p:nvPr/>
        </p:nvSpPr>
        <p:spPr>
          <a:xfrm>
            <a:off x="107504" y="1988840"/>
            <a:ext cx="8640960" cy="461665"/>
          </a:xfrm>
          <a:prstGeom prst="rect">
            <a:avLst/>
          </a:prstGeom>
          <a:noFill/>
        </p:spPr>
        <p:txBody>
          <a:bodyPr wrap="square" rtlCol="0">
            <a:spAutoFit/>
          </a:bodyPr>
          <a:lstStyle/>
          <a:p>
            <a:r>
              <a:rPr lang="en-GB" altLang="en-US" sz="2400" b="1" dirty="0">
                <a:solidFill>
                  <a:schemeClr val="accent1">
                    <a:lumMod val="75000"/>
                  </a:schemeClr>
                </a:solidFill>
                <a:latin typeface="Arial" panose="020B0604020202020204" pitchFamily="34" charset="0"/>
                <a:cs typeface="Arial" panose="020B0604020202020204" pitchFamily="34" charset="0"/>
              </a:rPr>
              <a:t>Scotland’s Environment Web “Family”</a:t>
            </a:r>
            <a:endParaRPr lang="en-GB" sz="2400" b="1" dirty="0">
              <a:solidFill>
                <a:schemeClr val="accent1">
                  <a:lumMod val="75000"/>
                </a:schemeClr>
              </a:solidFill>
              <a:latin typeface="Arial" panose="020B0604020202020204" pitchFamily="34" charset="0"/>
              <a:cs typeface="Arial" panose="020B060402020202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785210031"/>
              </p:ext>
            </p:extLst>
          </p:nvPr>
        </p:nvGraphicFramePr>
        <p:xfrm>
          <a:off x="1043608" y="2578469"/>
          <a:ext cx="6831360" cy="4162899"/>
        </p:xfrm>
        <a:graphic>
          <a:graphicData uri="http://schemas.openxmlformats.org/presentationml/2006/ole">
            <mc:AlternateContent xmlns:mc="http://schemas.openxmlformats.org/markup-compatibility/2006">
              <mc:Choice xmlns:v="urn:schemas-microsoft-com:vml" Requires="v">
                <p:oleObj spid="_x0000_s2052" name="Visio" r:id="rId4" imgW="8545253" imgH="4819723" progId="Visio.Drawing.11">
                  <p:embed/>
                </p:oleObj>
              </mc:Choice>
              <mc:Fallback>
                <p:oleObj name="Visio" r:id="rId4" imgW="8545253" imgH="4819723" progId="Visio.Drawing.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2578469"/>
                        <a:ext cx="6831360" cy="416289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28773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84"/>
            <a:ext cx="9144000" cy="1857997"/>
          </a:xfrm>
          <a:prstGeom prst="rect">
            <a:avLst/>
          </a:prstGeom>
        </p:spPr>
      </p:pic>
      <p:sp>
        <p:nvSpPr>
          <p:cNvPr id="3" name="TextBox 2"/>
          <p:cNvSpPr txBox="1"/>
          <p:nvPr/>
        </p:nvSpPr>
        <p:spPr>
          <a:xfrm>
            <a:off x="107504" y="1988840"/>
            <a:ext cx="8640960" cy="461665"/>
          </a:xfrm>
          <a:prstGeom prst="rect">
            <a:avLst/>
          </a:prstGeom>
          <a:noFill/>
        </p:spPr>
        <p:txBody>
          <a:bodyPr wrap="square" rtlCol="0">
            <a:spAutoFit/>
          </a:bodyPr>
          <a:lstStyle/>
          <a:p>
            <a:r>
              <a:rPr lang="en-GB" altLang="en-US" sz="2400" b="1" dirty="0">
                <a:solidFill>
                  <a:schemeClr val="accent1">
                    <a:lumMod val="75000"/>
                  </a:schemeClr>
                </a:solidFill>
                <a:latin typeface="Arial" panose="020B0604020202020204" pitchFamily="34" charset="0"/>
                <a:cs typeface="Arial" panose="020B0604020202020204" pitchFamily="34" charset="0"/>
              </a:rPr>
              <a:t>Communicating and Engaging </a:t>
            </a:r>
            <a:r>
              <a:rPr lang="en-GB" altLang="en-US" sz="2400" b="1" dirty="0" smtClean="0">
                <a:solidFill>
                  <a:schemeClr val="accent1">
                    <a:lumMod val="75000"/>
                  </a:schemeClr>
                </a:solidFill>
                <a:latin typeface="Arial" panose="020B0604020202020204" pitchFamily="34" charset="0"/>
                <a:cs typeface="Arial" panose="020B0604020202020204" pitchFamily="34" charset="0"/>
              </a:rPr>
              <a:t>- Beyond </a:t>
            </a:r>
            <a:r>
              <a:rPr lang="en-GB" altLang="en-US" sz="2400" b="1" dirty="0">
                <a:solidFill>
                  <a:schemeClr val="accent1">
                    <a:lumMod val="75000"/>
                  </a:schemeClr>
                </a:solidFill>
                <a:latin typeface="Arial" panose="020B0604020202020204" pitchFamily="34" charset="0"/>
                <a:cs typeface="Arial" panose="020B0604020202020204" pitchFamily="34" charset="0"/>
              </a:rPr>
              <a:t>the website</a:t>
            </a:r>
            <a:endParaRPr lang="en-GB" sz="2400" b="1" dirty="0">
              <a:solidFill>
                <a:schemeClr val="accent1">
                  <a:lumMod val="75000"/>
                </a:schemeClr>
              </a:solidFill>
              <a:latin typeface="Arial" panose="020B0604020202020204" pitchFamily="34" charset="0"/>
              <a:cs typeface="Arial" panose="020B0604020202020204" pitchFamily="34" charset="0"/>
            </a:endParaRPr>
          </a:p>
        </p:txBody>
      </p:sp>
      <p:grpSp>
        <p:nvGrpSpPr>
          <p:cNvPr id="4" name="Group 1"/>
          <p:cNvGrpSpPr>
            <a:grpSpLocks/>
          </p:cNvGrpSpPr>
          <p:nvPr/>
        </p:nvGrpSpPr>
        <p:grpSpPr bwMode="auto">
          <a:xfrm>
            <a:off x="251520" y="2613119"/>
            <a:ext cx="2261369" cy="4128249"/>
            <a:chOff x="-3180218" y="-389315"/>
            <a:chExt cx="5704142" cy="9267135"/>
          </a:xfrm>
        </p:grpSpPr>
        <p:pic>
          <p:nvPicPr>
            <p:cNvPr id="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8798" t="4979" r="60841" b="24612"/>
            <a:stretch>
              <a:fillRect/>
            </a:stretch>
          </p:blipFill>
          <p:spPr bwMode="auto">
            <a:xfrm>
              <a:off x="-3180217" y="-389315"/>
              <a:ext cx="5704141" cy="41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lgn="ctr">
                  <a:solidFill>
                    <a:srgbClr val="3366FF"/>
                  </a:solidFill>
                  <a:miter lim="800000"/>
                  <a:headEnd/>
                  <a:tailEnd/>
                </a14:hiddenLine>
              </a:ext>
            </a:extLst>
          </p:spPr>
        </p:pic>
        <p:pic>
          <p:nvPicPr>
            <p:cNvPr id="6"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l="8798" t="7416" r="60843" b="5159"/>
            <a:stretch>
              <a:fillRect/>
            </a:stretch>
          </p:blipFill>
          <p:spPr bwMode="auto">
            <a:xfrm>
              <a:off x="-3180218" y="3744687"/>
              <a:ext cx="5704142" cy="5133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lgn="ctr">
                  <a:solidFill>
                    <a:srgbClr val="3366FF"/>
                  </a:solidFill>
                  <a:miter lim="800000"/>
                  <a:headEnd/>
                  <a:tailEnd/>
                </a14:hiddenLine>
              </a:ext>
            </a:extLst>
          </p:spPr>
        </p:pic>
      </p:grpSp>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7701" y="2613119"/>
            <a:ext cx="2426787" cy="412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pic>
      <p:grpSp>
        <p:nvGrpSpPr>
          <p:cNvPr id="8" name="Group 2"/>
          <p:cNvGrpSpPr>
            <a:grpSpLocks/>
          </p:cNvGrpSpPr>
          <p:nvPr/>
        </p:nvGrpSpPr>
        <p:grpSpPr bwMode="auto">
          <a:xfrm>
            <a:off x="3308413" y="2708920"/>
            <a:ext cx="2487723" cy="2889114"/>
            <a:chOff x="333829" y="-391887"/>
            <a:chExt cx="4484914" cy="5892801"/>
          </a:xfrm>
        </p:grpSpPr>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l="6761" t="5142" r="56339" b="18813"/>
            <a:stretch>
              <a:fillRect/>
            </a:stretch>
          </p:blipFill>
          <p:spPr bwMode="auto">
            <a:xfrm>
              <a:off x="333829" y="-391887"/>
              <a:ext cx="4484914" cy="2888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lgn="ctr">
                  <a:solidFill>
                    <a:srgbClr val="3366FF"/>
                  </a:solidFill>
                  <a:miter lim="800000"/>
                  <a:headEnd/>
                  <a:tailEnd/>
                </a14:hiddenLine>
              </a:ext>
            </a:extLst>
          </p:spPr>
        </p:pic>
        <p:pic>
          <p:nvPicPr>
            <p:cNvPr id="10"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l="6761" t="18834" r="56339" b="3201"/>
            <a:stretch>
              <a:fillRect/>
            </a:stretch>
          </p:blipFill>
          <p:spPr bwMode="auto">
            <a:xfrm>
              <a:off x="333829" y="2496457"/>
              <a:ext cx="4484914" cy="3004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lgn="ctr">
                  <a:solidFill>
                    <a:srgbClr val="3366FF"/>
                  </a:solidFill>
                  <a:miter lim="800000"/>
                  <a:headEnd/>
                  <a:tailEnd/>
                </a14:hiddenLine>
              </a:ext>
            </a:extLst>
          </p:spPr>
        </p:pic>
      </p:grpSp>
      <p:pic>
        <p:nvPicPr>
          <p:cNvPr id="11"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6656" y="5229200"/>
            <a:ext cx="2957512" cy="161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pic>
    </p:spTree>
    <p:extLst>
      <p:ext uri="{BB962C8B-B14F-4D97-AF65-F5344CB8AC3E}">
        <p14:creationId xmlns:p14="http://schemas.microsoft.com/office/powerpoint/2010/main" val="2736330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384"/>
            <a:ext cx="9144000" cy="1857997"/>
          </a:xfrm>
          <a:prstGeom prst="rect">
            <a:avLst/>
          </a:prstGeom>
        </p:spPr>
      </p:pic>
      <p:sp>
        <p:nvSpPr>
          <p:cNvPr id="3" name="TextBox 2"/>
          <p:cNvSpPr txBox="1"/>
          <p:nvPr/>
        </p:nvSpPr>
        <p:spPr>
          <a:xfrm>
            <a:off x="179512" y="2132856"/>
            <a:ext cx="8640960" cy="461665"/>
          </a:xfrm>
          <a:prstGeom prst="rect">
            <a:avLst/>
          </a:prstGeom>
          <a:noFill/>
        </p:spPr>
        <p:txBody>
          <a:bodyPr wrap="square" rtlCol="0">
            <a:spAutoFit/>
          </a:bodyPr>
          <a:lstStyle/>
          <a:p>
            <a:r>
              <a:rPr lang="en-GB" altLang="en-US" sz="2400" b="1" dirty="0">
                <a:solidFill>
                  <a:schemeClr val="accent1">
                    <a:lumMod val="75000"/>
                  </a:schemeClr>
                </a:solidFill>
                <a:latin typeface="Arial" panose="020B0604020202020204" pitchFamily="34" charset="0"/>
                <a:cs typeface="Arial" panose="020B0604020202020204" pitchFamily="34" charset="0"/>
              </a:rPr>
              <a:t>Scotland’s Environment Web</a:t>
            </a:r>
            <a:endParaRPr lang="en-GB" sz="2400" b="1" dirty="0">
              <a:solidFill>
                <a:schemeClr val="accent1">
                  <a:lumMod val="75000"/>
                </a:schemeClr>
              </a:solidFill>
              <a:latin typeface="Arial" panose="020B0604020202020204" pitchFamily="34" charset="0"/>
              <a:cs typeface="Arial" panose="020B0604020202020204" pitchFamily="34" charset="0"/>
            </a:endParaRPr>
          </a:p>
        </p:txBody>
      </p:sp>
      <p:sp>
        <p:nvSpPr>
          <p:cNvPr id="4" name="TextBox 3"/>
          <p:cNvSpPr txBox="1"/>
          <p:nvPr/>
        </p:nvSpPr>
        <p:spPr>
          <a:xfrm>
            <a:off x="179512" y="2852936"/>
            <a:ext cx="8640960" cy="4062651"/>
          </a:xfrm>
          <a:prstGeom prst="rect">
            <a:avLst/>
          </a:prstGeom>
          <a:noFill/>
        </p:spPr>
        <p:txBody>
          <a:bodyPr wrap="square" rtlCol="0">
            <a:spAutoFit/>
          </a:bodyPr>
          <a:lstStyle/>
          <a:p>
            <a:pPr>
              <a:buFont typeface="Times" pitchFamily="18" charset="0"/>
              <a:buNone/>
            </a:pPr>
            <a:r>
              <a:rPr lang="en-GB" altLang="en-US" sz="2400" dirty="0">
                <a:latin typeface="Arial" panose="020B0604020202020204" pitchFamily="34" charset="0"/>
                <a:cs typeface="Arial" panose="020B0604020202020204" pitchFamily="34" charset="0"/>
              </a:rPr>
              <a:t>Through innovation, demonstration, shared learning and collaborative working, </a:t>
            </a:r>
            <a:r>
              <a:rPr lang="en-GB" altLang="en-US" sz="2400" b="1" dirty="0">
                <a:latin typeface="Arial" panose="020B0604020202020204" pitchFamily="34" charset="0"/>
                <a:cs typeface="Arial" panose="020B0604020202020204" pitchFamily="34" charset="0"/>
              </a:rPr>
              <a:t>create a</a:t>
            </a:r>
            <a:r>
              <a:rPr lang="en-GB" altLang="en-US" sz="2400" dirty="0">
                <a:latin typeface="Arial" panose="020B0604020202020204" pitchFamily="34" charset="0"/>
                <a:cs typeface="Arial" panose="020B0604020202020204" pitchFamily="34" charset="0"/>
              </a:rPr>
              <a:t> </a:t>
            </a:r>
            <a:r>
              <a:rPr lang="en-GB" altLang="en-US" sz="2400" b="1" dirty="0">
                <a:latin typeface="Arial" panose="020B0604020202020204" pitchFamily="34" charset="0"/>
                <a:cs typeface="Arial" panose="020B0604020202020204" pitchFamily="34" charset="0"/>
              </a:rPr>
              <a:t>Web of</a:t>
            </a:r>
            <a:r>
              <a:rPr lang="en-GB" altLang="en-US" sz="2400" dirty="0">
                <a:latin typeface="Arial" panose="020B0604020202020204" pitchFamily="34" charset="0"/>
                <a:cs typeface="Arial" panose="020B0604020202020204" pitchFamily="34" charset="0"/>
              </a:rPr>
              <a:t> </a:t>
            </a:r>
            <a:r>
              <a:rPr lang="en-GB" altLang="en-US" sz="2400" dirty="0" smtClean="0">
                <a:latin typeface="Arial" panose="020B0604020202020204" pitchFamily="34" charset="0"/>
                <a:cs typeface="Arial" panose="020B0604020202020204" pitchFamily="34" charset="0"/>
              </a:rPr>
              <a:t>:</a:t>
            </a:r>
          </a:p>
          <a:p>
            <a:pPr>
              <a:buFont typeface="Times" pitchFamily="18" charset="0"/>
              <a:buNone/>
            </a:pPr>
            <a:endParaRPr lang="en-GB" altLang="en-US" sz="2400"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GB" altLang="en-US" sz="2400" dirty="0">
                <a:latin typeface="Arial" panose="020B0604020202020204" pitchFamily="34" charset="0"/>
                <a:cs typeface="Arial" panose="020B0604020202020204" pitchFamily="34" charset="0"/>
              </a:rPr>
              <a:t>Data providers</a:t>
            </a:r>
          </a:p>
          <a:p>
            <a:pPr marL="914400" lvl="1" indent="-457200">
              <a:buFont typeface="Arial" panose="020B0604020202020204" pitchFamily="34" charset="0"/>
              <a:buChar char="•"/>
            </a:pPr>
            <a:r>
              <a:rPr lang="en-GB" altLang="en-US" sz="2400" dirty="0">
                <a:latin typeface="Arial" panose="020B0604020202020204" pitchFamily="34" charset="0"/>
                <a:cs typeface="Arial" panose="020B0604020202020204" pitchFamily="34" charset="0"/>
              </a:rPr>
              <a:t>Data users</a:t>
            </a:r>
          </a:p>
          <a:p>
            <a:pPr marL="914400" lvl="1" indent="-457200">
              <a:buFont typeface="Arial" panose="020B0604020202020204" pitchFamily="34" charset="0"/>
              <a:buChar char="•"/>
            </a:pPr>
            <a:r>
              <a:rPr lang="en-GB" altLang="en-US" sz="2400" dirty="0">
                <a:latin typeface="Arial" panose="020B0604020202020204" pitchFamily="34" charset="0"/>
                <a:cs typeface="Arial" panose="020B0604020202020204" pitchFamily="34" charset="0"/>
              </a:rPr>
              <a:t>Shared knowledge and data</a:t>
            </a:r>
          </a:p>
          <a:p>
            <a:pPr marL="914400" lvl="1" indent="-457200">
              <a:buFont typeface="Arial" panose="020B0604020202020204" pitchFamily="34" charset="0"/>
              <a:buChar char="•"/>
            </a:pPr>
            <a:r>
              <a:rPr lang="en-GB" altLang="en-US" sz="2400" dirty="0">
                <a:latin typeface="Arial" panose="020B0604020202020204" pitchFamily="34" charset="0"/>
                <a:cs typeface="Arial" panose="020B0604020202020204" pitchFamily="34" charset="0"/>
              </a:rPr>
              <a:t>Environmental Scientists and Observers</a:t>
            </a:r>
          </a:p>
          <a:p>
            <a:pPr marL="914400" lvl="1" indent="-457200">
              <a:buFont typeface="Arial" panose="020B0604020202020204" pitchFamily="34" charset="0"/>
              <a:buChar char="•"/>
            </a:pPr>
            <a:r>
              <a:rPr lang="en-GB" altLang="en-US" sz="2400" dirty="0">
                <a:latin typeface="Arial" panose="020B0604020202020204" pitchFamily="34" charset="0"/>
                <a:cs typeface="Arial" panose="020B0604020202020204" pitchFamily="34" charset="0"/>
              </a:rPr>
              <a:t>Environmental Stewards</a:t>
            </a:r>
          </a:p>
          <a:p>
            <a:pPr>
              <a:buFont typeface="Times" pitchFamily="18" charset="0"/>
              <a:buNone/>
            </a:pPr>
            <a:endParaRPr lang="en-GB" altLang="en-US" sz="2400" dirty="0">
              <a:latin typeface="Arial" panose="020B0604020202020204" pitchFamily="34" charset="0"/>
              <a:cs typeface="Arial" panose="020B0604020202020204" pitchFamily="34" charset="0"/>
            </a:endParaRPr>
          </a:p>
          <a:p>
            <a:pPr>
              <a:buFont typeface="Times" pitchFamily="18" charset="0"/>
              <a:buNone/>
            </a:pPr>
            <a:r>
              <a:rPr lang="en-GB" altLang="en-US" sz="2400" dirty="0" smtClean="0">
                <a:latin typeface="Arial" panose="020B0604020202020204" pitchFamily="34" charset="0"/>
                <a:cs typeface="Arial" panose="020B0604020202020204" pitchFamily="34" charset="0"/>
              </a:rPr>
              <a:t>Benefit </a:t>
            </a:r>
            <a:r>
              <a:rPr lang="en-GB" altLang="en-US" sz="2400" dirty="0">
                <a:latin typeface="Arial" panose="020B0604020202020204" pitchFamily="34" charset="0"/>
                <a:cs typeface="Arial" panose="020B0604020202020204" pitchFamily="34" charset="0"/>
              </a:rPr>
              <a:t>the Environment, Society and the Economy</a:t>
            </a:r>
          </a:p>
          <a:p>
            <a:endParaRPr lang="en-GB" dirty="0"/>
          </a:p>
        </p:txBody>
      </p:sp>
    </p:spTree>
    <p:extLst>
      <p:ext uri="{BB962C8B-B14F-4D97-AF65-F5344CB8AC3E}">
        <p14:creationId xmlns:p14="http://schemas.microsoft.com/office/powerpoint/2010/main" val="1906034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84"/>
            <a:ext cx="9144000" cy="1857997"/>
          </a:xfrm>
          <a:prstGeom prst="rect">
            <a:avLst/>
          </a:prstGeom>
        </p:spPr>
      </p:pic>
      <p:sp>
        <p:nvSpPr>
          <p:cNvPr id="3" name="TextBox 2"/>
          <p:cNvSpPr txBox="1"/>
          <p:nvPr/>
        </p:nvSpPr>
        <p:spPr>
          <a:xfrm>
            <a:off x="611560" y="3284984"/>
            <a:ext cx="7920880" cy="1569660"/>
          </a:xfrm>
          <a:prstGeom prst="rect">
            <a:avLst/>
          </a:prstGeom>
          <a:noFill/>
        </p:spPr>
        <p:txBody>
          <a:bodyPr wrap="square" rtlCol="0">
            <a:spAutoFit/>
          </a:bodyPr>
          <a:lstStyle/>
          <a:p>
            <a:pPr algn="ctr"/>
            <a:r>
              <a:rPr lang="cy-GB" altLang="en-US" sz="3200" b="1" dirty="0">
                <a:solidFill>
                  <a:schemeClr val="accent1">
                    <a:lumMod val="75000"/>
                  </a:schemeClr>
                </a:solidFill>
                <a:latin typeface="Arial" panose="020B0604020202020204" pitchFamily="34" charset="0"/>
                <a:cs typeface="Arial" panose="020B0604020202020204" pitchFamily="34" charset="0"/>
              </a:rPr>
              <a:t>For further information or </a:t>
            </a:r>
            <a:r>
              <a:rPr lang="cy-GB" altLang="en-US" sz="3200" b="1" dirty="0" smtClean="0">
                <a:solidFill>
                  <a:schemeClr val="accent1">
                    <a:lumMod val="75000"/>
                  </a:schemeClr>
                </a:solidFill>
                <a:latin typeface="Arial" panose="020B0604020202020204" pitchFamily="34" charset="0"/>
                <a:cs typeface="Arial" panose="020B0604020202020204" pitchFamily="34" charset="0"/>
              </a:rPr>
              <a:t>questions</a:t>
            </a:r>
          </a:p>
          <a:p>
            <a:pPr algn="ctr"/>
            <a:endParaRPr lang="cy-GB" altLang="en-US" sz="3200" b="1" dirty="0" smtClean="0">
              <a:solidFill>
                <a:schemeClr val="accent1">
                  <a:lumMod val="75000"/>
                </a:schemeClr>
              </a:solidFill>
              <a:latin typeface="Arial" panose="020B0604020202020204" pitchFamily="34" charset="0"/>
              <a:cs typeface="Arial" panose="020B0604020202020204" pitchFamily="34" charset="0"/>
            </a:endParaRPr>
          </a:p>
          <a:p>
            <a:pPr algn="ctr"/>
            <a:r>
              <a:rPr lang="en-GB" altLang="en-US" sz="3200" b="1" dirty="0">
                <a:solidFill>
                  <a:schemeClr val="accent1">
                    <a:lumMod val="75000"/>
                  </a:schemeClr>
                </a:solidFill>
                <a:latin typeface="Arial" panose="020B0604020202020204" pitchFamily="34" charset="0"/>
                <a:cs typeface="Arial" panose="020B0604020202020204" pitchFamily="34" charset="0"/>
                <a:hlinkClick r:id="rId4"/>
              </a:rPr>
              <a:t>seweb.administrator@sepa.org.uk</a:t>
            </a:r>
            <a:endParaRPr lang="en-GB" sz="32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289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84"/>
            <a:ext cx="9144000" cy="1857997"/>
          </a:xfrm>
          <a:prstGeom prst="rect">
            <a:avLst/>
          </a:prstGeom>
        </p:spPr>
      </p:pic>
      <p:sp>
        <p:nvSpPr>
          <p:cNvPr id="11" name="TextBox 10"/>
          <p:cNvSpPr txBox="1"/>
          <p:nvPr/>
        </p:nvSpPr>
        <p:spPr>
          <a:xfrm>
            <a:off x="251520" y="2132856"/>
            <a:ext cx="8640960" cy="461665"/>
          </a:xfrm>
          <a:prstGeom prst="rect">
            <a:avLst/>
          </a:prstGeom>
          <a:noFill/>
        </p:spPr>
        <p:txBody>
          <a:bodyPr wrap="square" rtlCol="0">
            <a:spAutoFit/>
          </a:bodyPr>
          <a:lstStyle/>
          <a:p>
            <a:r>
              <a:rPr lang="en-GB" sz="2400" b="1" dirty="0">
                <a:solidFill>
                  <a:schemeClr val="accent1">
                    <a:lumMod val="75000"/>
                  </a:schemeClr>
                </a:solidFill>
                <a:latin typeface="Arial" panose="020B0604020202020204" pitchFamily="34" charset="0"/>
                <a:cs typeface="Arial" panose="020B0604020202020204" pitchFamily="34" charset="0"/>
              </a:rPr>
              <a:t>Scotland’s Environment Web </a:t>
            </a:r>
            <a:r>
              <a:rPr lang="en-GB" sz="2400" b="1" dirty="0" smtClean="0">
                <a:solidFill>
                  <a:schemeClr val="accent1">
                    <a:lumMod val="75000"/>
                  </a:schemeClr>
                </a:solidFill>
                <a:latin typeface="Arial" panose="020B0604020202020204" pitchFamily="34" charset="0"/>
                <a:cs typeface="Arial" panose="020B0604020202020204" pitchFamily="34" charset="0"/>
              </a:rPr>
              <a:t>Partners</a:t>
            </a:r>
            <a:endParaRPr lang="en-GB" sz="2400" b="1"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14" descr="Forestry Commision Scotland">
            <a:hlinkClick r:id="rId4" tooltip="Forestry Commission Scotland"/>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2852936"/>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Historic Scotland">
            <a:hlinkClick r:id="rId6" tooltip="Historic Scotland"/>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3898577"/>
            <a:ext cx="17145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8" descr="Scottish Environment Protection Agency (SEPA)">
            <a:hlinkClick r:id="rId8" tooltip="SEPA"/>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6020" y="2852936"/>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4" descr="Education Scotland">
            <a:hlinkClick r:id="rId10" tooltip="Educatin Scotland"/>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520" y="4798665"/>
            <a:ext cx="17145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0" descr="Marine Scotland">
            <a:hlinkClick r:id="rId12" tooltip="Marine Scotland"/>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80520" y="3789040"/>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Cosla">
            <a:hlinkClick r:id="rId14" tooltip="COSLA"/>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66020" y="3789040"/>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Scottish Government">
            <a:hlinkClick r:id="rId16" tooltip="The Scottish Governmen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91880" y="2910535"/>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James Hutton Institute">
            <a:hlinkClick r:id="rId18" tooltip="The James Hutton Institute"/>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32040" y="2861692"/>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descr="British Geological Survey">
            <a:hlinkClick r:id="rId20" tooltip="British Geological Survey"/>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66020" y="4827240"/>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4" descr="Scottish Natural Heritage">
            <a:hlinkClick r:id="rId22" tooltip="Scottish Natural Heritage"/>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580112" y="3762370"/>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0" descr="Keep Scotland Beautiful">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020272" y="2852936"/>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2" descr="TCV">
            <a:hlinkClick r:id="rId26" tooltip="The Conservation Volunteer"/>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05051" y="3789040"/>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descr="NHS Scotland">
            <a:hlinkClick r:id="rId28" tooltip="NHS Scotland"/>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217540" y="4790238"/>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6" descr="Food Standards Agency"/>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722862" y="4760565"/>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0" descr="Meteorological Office">
            <a:hlinkClick r:id="rId31"/>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423715" y="4827240"/>
            <a:ext cx="7366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6" descr="Zero Waste Scotland">
            <a:hlinkClick r:id="rId33" tooltip="Zero Waste Scotland"/>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205051" y="4760565"/>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Scottish Environment Link">
            <a:hlinkClick r:id="rId35" tooltip="Scottish Environment Link"/>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51520" y="5877272"/>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8" descr="Glasgow City Council">
            <a:hlinkClick r:id="rId37" tooltip="Glasgow City Council"/>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205051" y="5877272"/>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2" descr="CAMERAS">
            <a:hlinkClick r:id="rId39"/>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751779" y="5863081"/>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8" descr="Rivers and Fisheries Trust of Scotland">
            <a:hlinkClick r:id="rId41" tooltip="RAFTS"/>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769359" y="5863081"/>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4" descr="Health Protection Scotland">
            <a:hlinkClick r:id="rId43" tooltip="Health Protection Scotland"/>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5789290" y="5877272"/>
            <a:ext cx="171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954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84"/>
            <a:ext cx="9144000" cy="1857997"/>
          </a:xfrm>
          <a:prstGeom prst="rect">
            <a:avLst/>
          </a:prstGeom>
        </p:spPr>
      </p:pic>
      <p:sp>
        <p:nvSpPr>
          <p:cNvPr id="3" name="TextBox 2"/>
          <p:cNvSpPr txBox="1"/>
          <p:nvPr/>
        </p:nvSpPr>
        <p:spPr>
          <a:xfrm>
            <a:off x="251520" y="2276872"/>
            <a:ext cx="8640960" cy="830997"/>
          </a:xfrm>
          <a:prstGeom prst="rect">
            <a:avLst/>
          </a:prstGeom>
          <a:noFill/>
        </p:spPr>
        <p:txBody>
          <a:bodyPr wrap="square" rtlCol="0">
            <a:spAutoFit/>
          </a:bodyPr>
          <a:lstStyle/>
          <a:p>
            <a:r>
              <a:rPr lang="en-GB" altLang="en-US" sz="2400" b="1" dirty="0">
                <a:solidFill>
                  <a:schemeClr val="accent1">
                    <a:lumMod val="75000"/>
                  </a:schemeClr>
                </a:solidFill>
                <a:latin typeface="Arial" panose="020B0604020202020204" pitchFamily="34" charset="0"/>
                <a:cs typeface="Arial" panose="020B0604020202020204" pitchFamily="34" charset="0"/>
              </a:rPr>
              <a:t>Web platform to find data; get information from data; and use it to inform, understand, decide and behave.... </a:t>
            </a:r>
            <a:endParaRPr lang="en-GB" sz="2400" b="1" dirty="0">
              <a:solidFill>
                <a:schemeClr val="accent1">
                  <a:lumMod val="75000"/>
                </a:schemeClr>
              </a:solidFill>
              <a:latin typeface="Arial" panose="020B0604020202020204" pitchFamily="34" charset="0"/>
              <a:cs typeface="Arial" panose="020B0604020202020204" pitchFamily="34" charset="0"/>
            </a:endParaRPr>
          </a:p>
        </p:txBody>
      </p:sp>
      <p:sp>
        <p:nvSpPr>
          <p:cNvPr id="4" name="TextBox 3"/>
          <p:cNvSpPr txBox="1"/>
          <p:nvPr/>
        </p:nvSpPr>
        <p:spPr>
          <a:xfrm>
            <a:off x="251520" y="3501008"/>
            <a:ext cx="8640960" cy="2800767"/>
          </a:xfrm>
          <a:prstGeom prst="rect">
            <a:avLst/>
          </a:prstGeom>
          <a:noFill/>
        </p:spPr>
        <p:txBody>
          <a:bodyPr wrap="square" rtlCol="0">
            <a:spAutoFit/>
          </a:bodyPr>
          <a:lstStyle/>
          <a:p>
            <a:pPr marL="285750" indent="-285750">
              <a:buFont typeface="Arial" panose="020B0604020202020204" pitchFamily="34" charset="0"/>
              <a:buChar char="•"/>
            </a:pPr>
            <a:r>
              <a:rPr lang="en-GB" altLang="en-US" sz="2200" dirty="0">
                <a:latin typeface="Arial" panose="020B0604020202020204" pitchFamily="34" charset="0"/>
                <a:cs typeface="Arial" panose="020B0604020202020204" pitchFamily="34" charset="0"/>
              </a:rPr>
              <a:t>Streamline access to multiple sources of data and information</a:t>
            </a:r>
          </a:p>
          <a:p>
            <a:pPr marL="285750" indent="-285750">
              <a:buFont typeface="Arial" panose="020B0604020202020204" pitchFamily="34" charset="0"/>
              <a:buChar char="•"/>
            </a:pPr>
            <a:r>
              <a:rPr lang="en-GB" altLang="en-US" sz="2200" dirty="0">
                <a:latin typeface="Arial" panose="020B0604020202020204" pitchFamily="34" charset="0"/>
                <a:cs typeface="Arial" panose="020B0604020202020204" pitchFamily="34" charset="0"/>
              </a:rPr>
              <a:t>Provide a single “authoritative” view of Scotland’s environment</a:t>
            </a:r>
          </a:p>
          <a:p>
            <a:pPr marL="285750" indent="-285750">
              <a:buFont typeface="Arial" panose="020B0604020202020204" pitchFamily="34" charset="0"/>
              <a:buChar char="•"/>
            </a:pPr>
            <a:r>
              <a:rPr lang="en-GB" altLang="en-US" sz="2200" dirty="0">
                <a:latin typeface="Arial" panose="020B0604020202020204" pitchFamily="34" charset="0"/>
                <a:cs typeface="Arial" panose="020B0604020202020204" pitchFamily="34" charset="0"/>
              </a:rPr>
              <a:t>Present data from multiple sources in one place, interesting and dynamic data views, exploring relationships, supporting analysis and prioritisation</a:t>
            </a:r>
          </a:p>
          <a:p>
            <a:pPr marL="285750" indent="-285750">
              <a:buFont typeface="Arial" panose="020B0604020202020204" pitchFamily="34" charset="0"/>
              <a:buChar char="•"/>
            </a:pPr>
            <a:r>
              <a:rPr lang="en-GB" altLang="en-US" sz="2200" dirty="0">
                <a:latin typeface="Arial" panose="020B0604020202020204" pitchFamily="34" charset="0"/>
                <a:cs typeface="Arial" panose="020B0604020202020204" pitchFamily="34" charset="0"/>
              </a:rPr>
              <a:t>Public engagement through Citizen Science and Public/Youth Discussion, and community empowerment to take action</a:t>
            </a:r>
          </a:p>
          <a:p>
            <a:pPr marL="285750" indent="-285750">
              <a:buFont typeface="Arial" panose="020B0604020202020204" pitchFamily="34" charset="0"/>
              <a:buChar char="•"/>
            </a:pPr>
            <a:r>
              <a:rPr lang="en-GB" altLang="en-US" sz="2200" dirty="0">
                <a:latin typeface="Arial" panose="020B0604020202020204" pitchFamily="34" charset="0"/>
                <a:cs typeface="Arial" panose="020B0604020202020204" pitchFamily="34" charset="0"/>
              </a:rPr>
              <a:t>Extended communication networks and reach new </a:t>
            </a:r>
            <a:r>
              <a:rPr lang="en-GB" altLang="en-US" sz="2200" dirty="0" smtClean="0">
                <a:latin typeface="Arial" panose="020B0604020202020204" pitchFamily="34" charset="0"/>
                <a:cs typeface="Arial" panose="020B0604020202020204" pitchFamily="34" charset="0"/>
              </a:rPr>
              <a:t>audiences</a:t>
            </a:r>
            <a:endParaRPr lang="en-GB" alt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1775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84"/>
            <a:ext cx="9144000" cy="1857997"/>
          </a:xfrm>
          <a:prstGeom prst="rect">
            <a:avLst/>
          </a:prstGeom>
        </p:spPr>
      </p:pic>
      <p:sp>
        <p:nvSpPr>
          <p:cNvPr id="3" name="TextBox 2"/>
          <p:cNvSpPr txBox="1"/>
          <p:nvPr/>
        </p:nvSpPr>
        <p:spPr>
          <a:xfrm>
            <a:off x="251520" y="2118047"/>
            <a:ext cx="8496944" cy="461665"/>
          </a:xfrm>
          <a:prstGeom prst="rect">
            <a:avLst/>
          </a:prstGeom>
          <a:noFill/>
        </p:spPr>
        <p:txBody>
          <a:bodyPr wrap="square" rtlCol="0">
            <a:spAutoFit/>
          </a:bodyPr>
          <a:lstStyle/>
          <a:p>
            <a:r>
              <a:rPr lang="en-GB" sz="2400" b="1" dirty="0" smtClean="0">
                <a:solidFill>
                  <a:schemeClr val="accent1">
                    <a:lumMod val="75000"/>
                  </a:schemeClr>
                </a:solidFill>
                <a:latin typeface="Arial" panose="020B0604020202020204" pitchFamily="34" charset="0"/>
                <a:cs typeface="Arial" panose="020B0604020202020204" pitchFamily="34" charset="0"/>
              </a:rPr>
              <a:t>Data, Data, Data</a:t>
            </a:r>
            <a:endParaRPr lang="en-GB" sz="2400" b="1"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26" descr="Environmental Information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2708920"/>
            <a:ext cx="2125663"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l="90933" t="29500" r="4825" b="53047"/>
          <a:stretch>
            <a:fillRect/>
          </a:stretch>
        </p:blipFill>
        <p:spPr bwMode="auto">
          <a:xfrm>
            <a:off x="3018722" y="2579712"/>
            <a:ext cx="65563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0"/>
          <p:cNvPicPr>
            <a:picLocks noChangeAspect="1" noChangeArrowheads="1"/>
          </p:cNvPicPr>
          <p:nvPr/>
        </p:nvPicPr>
        <p:blipFill>
          <a:blip r:embed="rId6" cstate="print">
            <a:extLst>
              <a:ext uri="{28A0092B-C50C-407E-A947-70E740481C1C}">
                <a14:useLocalDpi xmlns:a14="http://schemas.microsoft.com/office/drawing/2010/main" val="0"/>
              </a:ext>
            </a:extLst>
          </a:blip>
          <a:srcRect t="9775" b="4213"/>
          <a:stretch>
            <a:fillRect/>
          </a:stretch>
        </p:blipFill>
        <p:spPr bwMode="auto">
          <a:xfrm>
            <a:off x="5126891" y="4520257"/>
            <a:ext cx="3600450" cy="205581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57150" cmpd="thinThick" algn="ctr">
                <a:solidFill>
                  <a:srgbClr val="3366FF"/>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2" descr="C:\Documents and Settings\nathan.critch\Desktop\GetInformedPage.jpg"/>
          <p:cNvPicPr>
            <a:picLocks noChangeAspect="1" noChangeArrowheads="1"/>
          </p:cNvPicPr>
          <p:nvPr/>
        </p:nvPicPr>
        <p:blipFill>
          <a:blip r:embed="rId7">
            <a:extLst>
              <a:ext uri="{28A0092B-C50C-407E-A947-70E740481C1C}">
                <a14:useLocalDpi xmlns:a14="http://schemas.microsoft.com/office/drawing/2010/main" val="0"/>
              </a:ext>
            </a:extLst>
          </a:blip>
          <a:srcRect l="72160" t="44814" r="8231" b="32794"/>
          <a:stretch>
            <a:fillRect/>
          </a:stretch>
        </p:blipFill>
        <p:spPr bwMode="auto">
          <a:xfrm>
            <a:off x="394646" y="4815831"/>
            <a:ext cx="22193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8" descr="wordle-4-transparency-camp201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9952" y="1974051"/>
            <a:ext cx="4350519" cy="237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Data Visualisati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6540" y="5250805"/>
            <a:ext cx="962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980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384"/>
            <a:ext cx="9144000" cy="1857997"/>
          </a:xfrm>
          <a:prstGeom prst="rect">
            <a:avLst/>
          </a:prstGeom>
        </p:spPr>
      </p:pic>
      <p:sp>
        <p:nvSpPr>
          <p:cNvPr id="3" name="TextBox 2"/>
          <p:cNvSpPr txBox="1"/>
          <p:nvPr/>
        </p:nvSpPr>
        <p:spPr>
          <a:xfrm>
            <a:off x="251520" y="1988840"/>
            <a:ext cx="8568952" cy="707886"/>
          </a:xfrm>
          <a:prstGeom prst="rect">
            <a:avLst/>
          </a:prstGeom>
          <a:noFill/>
        </p:spPr>
        <p:txBody>
          <a:bodyPr wrap="square" rtlCol="0">
            <a:spAutoFit/>
          </a:bodyPr>
          <a:lstStyle/>
          <a:p>
            <a:r>
              <a:rPr lang="en-GB" altLang="en-US" sz="2400" b="1" dirty="0">
                <a:solidFill>
                  <a:schemeClr val="accent1">
                    <a:lumMod val="75000"/>
                  </a:schemeClr>
                </a:solidFill>
                <a:latin typeface="Arial" panose="020B0604020202020204" pitchFamily="34" charset="0"/>
                <a:cs typeface="Arial" panose="020B0604020202020204" pitchFamily="34" charset="0"/>
              </a:rPr>
              <a:t>Shared Environmental Information System</a:t>
            </a:r>
            <a:br>
              <a:rPr lang="en-GB" altLang="en-US" sz="2400" b="1" dirty="0">
                <a:solidFill>
                  <a:schemeClr val="accent1">
                    <a:lumMod val="75000"/>
                  </a:schemeClr>
                </a:solidFill>
                <a:latin typeface="Arial" panose="020B0604020202020204" pitchFamily="34" charset="0"/>
                <a:cs typeface="Arial" panose="020B0604020202020204" pitchFamily="34" charset="0"/>
              </a:rPr>
            </a:br>
            <a:r>
              <a:rPr lang="en-GB" altLang="en-US" sz="1600" i="1" dirty="0">
                <a:latin typeface="Arial" panose="020B0604020202020204" pitchFamily="34" charset="0"/>
                <a:cs typeface="Arial" panose="020B0604020202020204" pitchFamily="34" charset="0"/>
              </a:rPr>
              <a:t>“One version of the </a:t>
            </a:r>
            <a:r>
              <a:rPr lang="en-GB" altLang="en-US" sz="1600" i="1" dirty="0" smtClean="0">
                <a:latin typeface="Arial" panose="020B0604020202020204" pitchFamily="34" charset="0"/>
                <a:cs typeface="Arial" panose="020B0604020202020204" pitchFamily="34" charset="0"/>
              </a:rPr>
              <a:t>truth”</a:t>
            </a:r>
            <a:r>
              <a:rPr lang="en-GB" altLang="en-US" sz="1600" dirty="0" smtClean="0">
                <a:latin typeface="Arial" panose="020B0604020202020204" pitchFamily="34" charset="0"/>
                <a:cs typeface="Arial" panose="020B0604020202020204" pitchFamily="34" charset="0"/>
              </a:rPr>
              <a:t> - Publish once</a:t>
            </a:r>
            <a:r>
              <a:rPr lang="en-GB" altLang="en-US" sz="1600" dirty="0">
                <a:latin typeface="Arial" panose="020B0604020202020204" pitchFamily="34" charset="0"/>
                <a:cs typeface="Arial" panose="020B0604020202020204" pitchFamily="34" charset="0"/>
              </a:rPr>
              <a:t>, Use </a:t>
            </a:r>
            <a:r>
              <a:rPr lang="en-GB" altLang="en-US" sz="1600" dirty="0" smtClean="0">
                <a:latin typeface="Arial" panose="020B0604020202020204" pitchFamily="34" charset="0"/>
                <a:cs typeface="Arial" panose="020B0604020202020204" pitchFamily="34" charset="0"/>
              </a:rPr>
              <a:t>many times</a:t>
            </a:r>
            <a:r>
              <a:rPr lang="en-GB" altLang="en-US" sz="1600" dirty="0">
                <a:latin typeface="Arial" panose="020B0604020202020204" pitchFamily="34" charset="0"/>
                <a:cs typeface="Arial" panose="020B0604020202020204" pitchFamily="34" charset="0"/>
              </a:rPr>
              <a:t>, Different </a:t>
            </a:r>
            <a:r>
              <a:rPr lang="en-GB" altLang="en-US" sz="1600" dirty="0" smtClean="0">
                <a:latin typeface="Arial" panose="020B0604020202020204" pitchFamily="34" charset="0"/>
                <a:cs typeface="Arial" panose="020B0604020202020204" pitchFamily="34" charset="0"/>
              </a:rPr>
              <a:t>users</a:t>
            </a:r>
            <a:endParaRPr lang="en-GB" sz="1600" dirty="0">
              <a:latin typeface="Arial" panose="020B0604020202020204" pitchFamily="34" charset="0"/>
              <a:cs typeface="Arial" panose="020B060402020202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200761579"/>
              </p:ext>
            </p:extLst>
          </p:nvPr>
        </p:nvGraphicFramePr>
        <p:xfrm>
          <a:off x="899592" y="2780928"/>
          <a:ext cx="7560840" cy="3907850"/>
        </p:xfrm>
        <a:graphic>
          <a:graphicData uri="http://schemas.openxmlformats.org/presentationml/2006/ole">
            <mc:AlternateContent xmlns:mc="http://schemas.openxmlformats.org/markup-compatibility/2006">
              <mc:Choice xmlns:v="urn:schemas-microsoft-com:vml" Requires="v">
                <p:oleObj spid="_x0000_s1031" name="Visio" r:id="rId5" imgW="6874844" imgH="4462513" progId="Visio.Drawing.11">
                  <p:embed/>
                </p:oleObj>
              </mc:Choice>
              <mc:Fallback>
                <p:oleObj name="Visio" r:id="rId5" imgW="6874844" imgH="4462513" progId="Visio.Drawing.11">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2780928"/>
                        <a:ext cx="7560840" cy="390785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32923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84"/>
            <a:ext cx="9144000" cy="1857997"/>
          </a:xfrm>
          <a:prstGeom prst="rect">
            <a:avLst/>
          </a:prstGeom>
        </p:spPr>
      </p:pic>
      <p:sp>
        <p:nvSpPr>
          <p:cNvPr id="3" name="TextBox 2"/>
          <p:cNvSpPr txBox="1"/>
          <p:nvPr/>
        </p:nvSpPr>
        <p:spPr>
          <a:xfrm>
            <a:off x="198387" y="1916832"/>
            <a:ext cx="8424936" cy="461665"/>
          </a:xfrm>
          <a:prstGeom prst="rect">
            <a:avLst/>
          </a:prstGeom>
          <a:noFill/>
        </p:spPr>
        <p:txBody>
          <a:bodyPr wrap="square" rtlCol="0">
            <a:spAutoFit/>
          </a:bodyPr>
          <a:lstStyle/>
          <a:p>
            <a:r>
              <a:rPr lang="en-GB" altLang="en-US" sz="2400" b="1" dirty="0">
                <a:solidFill>
                  <a:schemeClr val="accent1">
                    <a:lumMod val="75000"/>
                  </a:schemeClr>
                </a:solidFill>
                <a:latin typeface="Arial" panose="020B0604020202020204" pitchFamily="34" charset="0"/>
                <a:cs typeface="Arial" panose="020B0604020202020204" pitchFamily="34" charset="0"/>
              </a:rPr>
              <a:t>New </a:t>
            </a:r>
            <a:r>
              <a:rPr lang="en-GB" altLang="en-US" sz="2400" b="1" dirty="0" smtClean="0">
                <a:solidFill>
                  <a:schemeClr val="accent1">
                    <a:lumMod val="75000"/>
                  </a:schemeClr>
                </a:solidFill>
                <a:latin typeface="Arial" panose="020B0604020202020204" pitchFamily="34" charset="0"/>
                <a:cs typeface="Arial" panose="020B0604020202020204" pitchFamily="34" charset="0"/>
              </a:rPr>
              <a:t>website </a:t>
            </a:r>
            <a:r>
              <a:rPr lang="en-GB" altLang="en-US" sz="2400" b="1" dirty="0">
                <a:solidFill>
                  <a:schemeClr val="accent1">
                    <a:lumMod val="75000"/>
                  </a:schemeClr>
                </a:solidFill>
                <a:latin typeface="Arial" panose="020B0604020202020204" pitchFamily="34" charset="0"/>
                <a:cs typeface="Arial" panose="020B0604020202020204" pitchFamily="34" charset="0"/>
              </a:rPr>
              <a:t>&amp; </a:t>
            </a:r>
            <a:r>
              <a:rPr lang="en-GB" altLang="en-US" sz="2400" b="1" dirty="0" smtClean="0">
                <a:solidFill>
                  <a:schemeClr val="accent1">
                    <a:lumMod val="75000"/>
                  </a:schemeClr>
                </a:solidFill>
                <a:latin typeface="Arial" panose="020B0604020202020204" pitchFamily="34" charset="0"/>
                <a:cs typeface="Arial" panose="020B0604020202020204" pitchFamily="34" charset="0"/>
              </a:rPr>
              <a:t>structure</a:t>
            </a:r>
            <a:endParaRPr lang="en-GB" sz="2400" b="1"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11"/>
          <p:cNvPicPr>
            <a:picLocks noChangeAspect="1" noChangeArrowheads="1"/>
          </p:cNvPicPr>
          <p:nvPr/>
        </p:nvPicPr>
        <p:blipFill>
          <a:blip r:embed="rId4">
            <a:extLst>
              <a:ext uri="{28A0092B-C50C-407E-A947-70E740481C1C}">
                <a14:useLocalDpi xmlns:a14="http://schemas.microsoft.com/office/drawing/2010/main" val="0"/>
              </a:ext>
            </a:extLst>
          </a:blip>
          <a:srcRect l="6770" t="5719" r="57787" b="5074"/>
          <a:stretch>
            <a:fillRect/>
          </a:stretch>
        </p:blipFill>
        <p:spPr bwMode="auto">
          <a:xfrm>
            <a:off x="2149475" y="2486291"/>
            <a:ext cx="4976813" cy="360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lgn="ctr">
                <a:solidFill>
                  <a:srgbClr val="3366FF"/>
                </a:solidFill>
                <a:miter lim="800000"/>
                <a:headEnd/>
                <a:tailEnd/>
              </a14:hiddenLine>
            </a:ext>
          </a:extLst>
        </p:spPr>
      </p:pic>
      <p:pic>
        <p:nvPicPr>
          <p:cNvPr id="5" name="Picture 6" descr="Get Informed User Journey">
            <a:hlinkClick r:id="rId5" tooltip="Get Informed"/>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387" y="2486290"/>
            <a:ext cx="1736725" cy="15509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8" descr="Get Involved User Journey">
            <a:hlinkClick r:id="rId7" tooltip="Get Involved"/>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387" y="5157192"/>
            <a:ext cx="1758950" cy="15716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Get Interactive User Journey">
            <a:hlinkClick r:id="rId9" tooltip="Get Interactiv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3925" y="2452952"/>
            <a:ext cx="1771650" cy="15843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0" descr="Get Communicating User Journey">
            <a:hlinkClick r:id="rId11" tooltip="Get Communicating"/>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19950" y="5096867"/>
            <a:ext cx="1825625" cy="16319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4" descr="\\sepa-fp-01\projects\SEWEB LIFE\01 Project Management\Web Design\Designs\Website Icons\How-to-use-this-website\State-of-the-Environment.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8387" y="4136495"/>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sepa-fp-01\projects\SEWEB LIFE\01 Project Management\Web Design\Designs\Website Icons\How-to-use-this-website\Indicators-and-Data.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98537" y="4389632"/>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sepa-fp-01\projects\SEWEB LIFE\01 Project Management\Web Design\Designs\Website Icons\How-to-use-this-website\Discover-Data.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32800" y="4167799"/>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sepa-fp-01\projects\SEWEB LIFE\01 Project Management\Web Design\Designs\Website Icons\How-to-use-this-website\Map-View.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62729" y="4327525"/>
            <a:ext cx="6000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sepa-fp-01\projects\SEWEB LIFE\01 Project Management\Web Design\Designs\Website Icons\How-to-use-this-website\Mobile-Apps.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49475" y="6179542"/>
            <a:ext cx="6111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sepa-fp-01\projects\SEWEB LIFE\01 Project Management\Web Design\Designs\Website Icons\How-to-use-this-website\Social-Circles.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72781" y="6179542"/>
            <a:ext cx="598488"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sepa-fp-01\projects\SEWEB LIFE\01 Project Management\Web Design\Designs\Website Icons\How-to-use-this-website\Project-Finder.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94575" y="6224650"/>
            <a:ext cx="533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0" descr="\\sepa-fp-01\projects\SEWEB LIFE\01 Project Management\Web Design\Designs\Website Icons\How-to-use-this-website\Citizen-Science-Toolkit.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043488" y="6200837"/>
            <a:ext cx="5969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022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84"/>
            <a:ext cx="9144000" cy="1857997"/>
          </a:xfrm>
          <a:prstGeom prst="rect">
            <a:avLst/>
          </a:prstGeom>
        </p:spPr>
      </p:pic>
      <p:sp>
        <p:nvSpPr>
          <p:cNvPr id="3" name="TextBox 2"/>
          <p:cNvSpPr txBox="1"/>
          <p:nvPr/>
        </p:nvSpPr>
        <p:spPr>
          <a:xfrm>
            <a:off x="179512" y="1916832"/>
            <a:ext cx="8712968" cy="461665"/>
          </a:xfrm>
          <a:prstGeom prst="rect">
            <a:avLst/>
          </a:prstGeom>
          <a:noFill/>
        </p:spPr>
        <p:txBody>
          <a:bodyPr wrap="square" rtlCol="0">
            <a:spAutoFit/>
          </a:bodyPr>
          <a:lstStyle/>
          <a:p>
            <a:r>
              <a:rPr lang="en-GB" altLang="en-US" sz="2400" b="1" dirty="0">
                <a:solidFill>
                  <a:schemeClr val="accent1">
                    <a:lumMod val="75000"/>
                  </a:schemeClr>
                </a:solidFill>
                <a:latin typeface="Arial" panose="020B0604020202020204" pitchFamily="34" charset="0"/>
                <a:cs typeface="Arial" panose="020B0604020202020204" pitchFamily="34" charset="0"/>
              </a:rPr>
              <a:t>Spatial Data – Map View</a:t>
            </a:r>
            <a:endParaRPr lang="en-GB" sz="2400" b="1"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t="5663" r="50748" b="4367"/>
          <a:stretch>
            <a:fillRect/>
          </a:stretch>
        </p:blipFill>
        <p:spPr bwMode="auto">
          <a:xfrm>
            <a:off x="127248" y="2461937"/>
            <a:ext cx="4876800"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lgn="ctr">
                <a:solidFill>
                  <a:srgbClr val="3366FF"/>
                </a:solidFill>
                <a:miter lim="800000"/>
                <a:headEnd/>
                <a:tailEnd/>
              </a14:hiddenLine>
            </a:ext>
          </a:extLst>
        </p:spPr>
      </p:pic>
      <p:pic>
        <p:nvPicPr>
          <p:cNvPr id="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t="6042" r="50655" b="4018"/>
          <a:stretch>
            <a:fillRect/>
          </a:stretch>
        </p:blipFill>
        <p:spPr bwMode="auto">
          <a:xfrm>
            <a:off x="4067944" y="4005064"/>
            <a:ext cx="4871137"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lgn="ctr">
                <a:solidFill>
                  <a:srgbClr val="3366FF"/>
                </a:solidFill>
                <a:miter lim="800000"/>
                <a:headEnd/>
                <a:tailEnd/>
              </a14:hiddenLine>
            </a:ext>
          </a:extLst>
        </p:spPr>
      </p:pic>
      <p:sp>
        <p:nvSpPr>
          <p:cNvPr id="6" name="TextBox 5"/>
          <p:cNvSpPr txBox="1"/>
          <p:nvPr/>
        </p:nvSpPr>
        <p:spPr>
          <a:xfrm>
            <a:off x="5004048" y="2708920"/>
            <a:ext cx="3888432" cy="584775"/>
          </a:xfrm>
          <a:prstGeom prst="rect">
            <a:avLst/>
          </a:prstGeom>
          <a:noFill/>
        </p:spPr>
        <p:txBody>
          <a:bodyPr wrap="square" rtlCol="0">
            <a:spAutoFit/>
          </a:bodyPr>
          <a:lstStyle/>
          <a:p>
            <a:pPr algn="ctr"/>
            <a:r>
              <a:rPr lang="en-GB" altLang="en-US" sz="1600" b="1" dirty="0" err="1" smtClean="0">
                <a:latin typeface="Arial" panose="020B0604020202020204" pitchFamily="34" charset="0"/>
                <a:cs typeface="Arial" panose="020B0604020202020204" pitchFamily="34" charset="0"/>
              </a:rPr>
              <a:t>SoE</a:t>
            </a:r>
            <a:r>
              <a:rPr lang="en-GB" altLang="en-US" sz="1600" b="1" dirty="0" smtClean="0">
                <a:latin typeface="Arial" panose="020B0604020202020204" pitchFamily="34" charset="0"/>
                <a:cs typeface="Arial" panose="020B0604020202020204" pitchFamily="34" charset="0"/>
              </a:rPr>
              <a:t> </a:t>
            </a:r>
            <a:r>
              <a:rPr lang="en-GB" altLang="en-US" sz="1600" b="1" dirty="0">
                <a:latin typeface="Arial" panose="020B0604020202020204" pitchFamily="34" charset="0"/>
                <a:cs typeface="Arial" panose="020B0604020202020204" pitchFamily="34" charset="0"/>
              </a:rPr>
              <a:t>Themed Maps – recommended data </a:t>
            </a:r>
            <a:r>
              <a:rPr lang="en-GB" altLang="en-US" sz="1600" b="1" dirty="0" smtClean="0">
                <a:latin typeface="Arial" panose="020B0604020202020204" pitchFamily="34" charset="0"/>
                <a:cs typeface="Arial" panose="020B0604020202020204" pitchFamily="34" charset="0"/>
              </a:rPr>
              <a:t>sets</a:t>
            </a:r>
            <a:endParaRPr lang="en-GB" altLang="en-US" sz="1600" b="1" dirty="0">
              <a:latin typeface="Arial" panose="020B0604020202020204" pitchFamily="34" charset="0"/>
              <a:cs typeface="Arial" panose="020B0604020202020204" pitchFamily="34" charset="0"/>
            </a:endParaRPr>
          </a:p>
        </p:txBody>
      </p:sp>
      <p:sp>
        <p:nvSpPr>
          <p:cNvPr id="7" name="Left Arrow 3"/>
          <p:cNvSpPr>
            <a:spLocks noChangeArrowheads="1"/>
          </p:cNvSpPr>
          <p:nvPr/>
        </p:nvSpPr>
        <p:spPr bwMode="auto">
          <a:xfrm>
            <a:off x="5643563" y="3440807"/>
            <a:ext cx="2443162" cy="276225"/>
          </a:xfrm>
          <a:prstGeom prst="leftArrow">
            <a:avLst>
              <a:gd name="adj1" fmla="val 50000"/>
              <a:gd name="adj2" fmla="val 49916"/>
            </a:avLst>
          </a:prstGeom>
          <a:noFill/>
          <a:ln w="57150" cmpd="thinThick" algn="ctr">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buClr>
                <a:srgbClr val="0079C0"/>
              </a:buClr>
              <a:buFont typeface="Times" pitchFamily="18" charset="0"/>
              <a:buChar char="•"/>
              <a:defRPr sz="2400">
                <a:solidFill>
                  <a:schemeClr val="tx1"/>
                </a:solidFill>
                <a:latin typeface="Arial" charset="0"/>
                <a:ea typeface="ＭＳ Ｐゴシック" charset="-128"/>
              </a:defRPr>
            </a:lvl1pPr>
            <a:lvl2pPr marL="742950" indent="-285750" algn="l" eaLnBrk="0" hangingPunct="0">
              <a:buClr>
                <a:srgbClr val="0079C0"/>
              </a:buClr>
              <a:buFont typeface="Times" pitchFamily="18" charset="0"/>
              <a:buChar char="•"/>
              <a:defRPr sz="2400">
                <a:solidFill>
                  <a:schemeClr val="tx1"/>
                </a:solidFill>
                <a:latin typeface="Arial" charset="0"/>
                <a:ea typeface="ＭＳ Ｐゴシック" charset="-128"/>
              </a:defRPr>
            </a:lvl2pPr>
            <a:lvl3pPr marL="1143000" indent="-228600" algn="l" eaLnBrk="0" hangingPunct="0">
              <a:buClr>
                <a:srgbClr val="0079C0"/>
              </a:buClr>
              <a:buFont typeface="Times" pitchFamily="18" charset="0"/>
              <a:buChar char="•"/>
              <a:defRPr sz="2400">
                <a:solidFill>
                  <a:schemeClr val="tx1"/>
                </a:solidFill>
                <a:latin typeface="Arial" charset="0"/>
                <a:ea typeface="ＭＳ Ｐゴシック" charset="-128"/>
              </a:defRPr>
            </a:lvl3pPr>
            <a:lvl4pPr marL="1600200" indent="-228600" algn="l" eaLnBrk="0" hangingPunct="0">
              <a:buClr>
                <a:srgbClr val="0079C0"/>
              </a:buClr>
              <a:buFont typeface="Times" pitchFamily="18" charset="0"/>
              <a:buChar char="•"/>
              <a:defRPr sz="2400">
                <a:solidFill>
                  <a:schemeClr val="tx1"/>
                </a:solidFill>
                <a:latin typeface="Arial" charset="0"/>
                <a:ea typeface="ＭＳ Ｐゴシック" charset="-128"/>
              </a:defRPr>
            </a:lvl4pPr>
            <a:lvl5pPr marL="2057400" indent="-228600" algn="l" eaLnBrk="0" hangingPunct="0">
              <a:buClr>
                <a:srgbClr val="0079C0"/>
              </a:buClr>
              <a:buFont typeface="Times" pitchFamily="18" charset="0"/>
              <a:buChar char="•"/>
              <a:defRPr sz="24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0079C0"/>
              </a:buClr>
              <a:buFont typeface="Times" pitchFamily="18" charset="0"/>
              <a:buChar char="•"/>
              <a:defRPr sz="24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0079C0"/>
              </a:buClr>
              <a:buFont typeface="Times" pitchFamily="18" charset="0"/>
              <a:buChar char="•"/>
              <a:defRPr sz="24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0079C0"/>
              </a:buClr>
              <a:buFont typeface="Times" pitchFamily="18" charset="0"/>
              <a:buChar char="•"/>
              <a:defRPr sz="24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0079C0"/>
              </a:buClr>
              <a:buFont typeface="Times" pitchFamily="18" charset="0"/>
              <a:buChar char="•"/>
              <a:defRPr sz="2400">
                <a:solidFill>
                  <a:schemeClr val="tx1"/>
                </a:solidFill>
                <a:latin typeface="Arial" charset="0"/>
                <a:ea typeface="ＭＳ Ｐゴシック" charset="-128"/>
              </a:defRPr>
            </a:lvl9pPr>
          </a:lstStyle>
          <a:p>
            <a:pPr algn="ctr" eaLnBrk="1" hangingPunct="1">
              <a:buClr>
                <a:srgbClr val="3366FF"/>
              </a:buClr>
              <a:buFontTx/>
              <a:buNone/>
            </a:pPr>
            <a:endParaRPr lang="en-GB" altLang="en-US" sz="3200"/>
          </a:p>
        </p:txBody>
      </p:sp>
      <p:sp>
        <p:nvSpPr>
          <p:cNvPr id="8" name="Right Arrow 4"/>
          <p:cNvSpPr>
            <a:spLocks noChangeArrowheads="1"/>
          </p:cNvSpPr>
          <p:nvPr/>
        </p:nvSpPr>
        <p:spPr bwMode="auto">
          <a:xfrm>
            <a:off x="827584" y="5362798"/>
            <a:ext cx="2497137" cy="298450"/>
          </a:xfrm>
          <a:prstGeom prst="rightArrow">
            <a:avLst>
              <a:gd name="adj1" fmla="val 50000"/>
              <a:gd name="adj2" fmla="val 49853"/>
            </a:avLst>
          </a:prstGeom>
          <a:noFill/>
          <a:ln w="57150" cmpd="thinThick" algn="ctr">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buClr>
                <a:srgbClr val="0079C0"/>
              </a:buClr>
              <a:buFont typeface="Times" pitchFamily="18" charset="0"/>
              <a:buChar char="•"/>
              <a:defRPr sz="2400">
                <a:solidFill>
                  <a:schemeClr val="tx1"/>
                </a:solidFill>
                <a:latin typeface="Arial" charset="0"/>
                <a:ea typeface="ＭＳ Ｐゴシック" charset="-128"/>
              </a:defRPr>
            </a:lvl1pPr>
            <a:lvl2pPr marL="742950" indent="-285750" algn="l" eaLnBrk="0" hangingPunct="0">
              <a:buClr>
                <a:srgbClr val="0079C0"/>
              </a:buClr>
              <a:buFont typeface="Times" pitchFamily="18" charset="0"/>
              <a:buChar char="•"/>
              <a:defRPr sz="2400">
                <a:solidFill>
                  <a:schemeClr val="tx1"/>
                </a:solidFill>
                <a:latin typeface="Arial" charset="0"/>
                <a:ea typeface="ＭＳ Ｐゴシック" charset="-128"/>
              </a:defRPr>
            </a:lvl2pPr>
            <a:lvl3pPr marL="1143000" indent="-228600" algn="l" eaLnBrk="0" hangingPunct="0">
              <a:buClr>
                <a:srgbClr val="0079C0"/>
              </a:buClr>
              <a:buFont typeface="Times" pitchFamily="18" charset="0"/>
              <a:buChar char="•"/>
              <a:defRPr sz="2400">
                <a:solidFill>
                  <a:schemeClr val="tx1"/>
                </a:solidFill>
                <a:latin typeface="Arial" charset="0"/>
                <a:ea typeface="ＭＳ Ｐゴシック" charset="-128"/>
              </a:defRPr>
            </a:lvl3pPr>
            <a:lvl4pPr marL="1600200" indent="-228600" algn="l" eaLnBrk="0" hangingPunct="0">
              <a:buClr>
                <a:srgbClr val="0079C0"/>
              </a:buClr>
              <a:buFont typeface="Times" pitchFamily="18" charset="0"/>
              <a:buChar char="•"/>
              <a:defRPr sz="2400">
                <a:solidFill>
                  <a:schemeClr val="tx1"/>
                </a:solidFill>
                <a:latin typeface="Arial" charset="0"/>
                <a:ea typeface="ＭＳ Ｐゴシック" charset="-128"/>
              </a:defRPr>
            </a:lvl4pPr>
            <a:lvl5pPr marL="2057400" indent="-228600" algn="l" eaLnBrk="0" hangingPunct="0">
              <a:buClr>
                <a:srgbClr val="0079C0"/>
              </a:buClr>
              <a:buFont typeface="Times" pitchFamily="18" charset="0"/>
              <a:buChar char="•"/>
              <a:defRPr sz="24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0079C0"/>
              </a:buClr>
              <a:buFont typeface="Times" pitchFamily="18" charset="0"/>
              <a:buChar char="•"/>
              <a:defRPr sz="24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0079C0"/>
              </a:buClr>
              <a:buFont typeface="Times" pitchFamily="18" charset="0"/>
              <a:buChar char="•"/>
              <a:defRPr sz="24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0079C0"/>
              </a:buClr>
              <a:buFont typeface="Times" pitchFamily="18" charset="0"/>
              <a:buChar char="•"/>
              <a:defRPr sz="24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0079C0"/>
              </a:buClr>
              <a:buFont typeface="Times" pitchFamily="18" charset="0"/>
              <a:buChar char="•"/>
              <a:defRPr sz="2400">
                <a:solidFill>
                  <a:schemeClr val="tx1"/>
                </a:solidFill>
                <a:latin typeface="Arial" charset="0"/>
                <a:ea typeface="ＭＳ Ｐゴシック" charset="-128"/>
              </a:defRPr>
            </a:lvl9pPr>
          </a:lstStyle>
          <a:p>
            <a:pPr algn="ctr" eaLnBrk="1" hangingPunct="1">
              <a:buClr>
                <a:srgbClr val="3366FF"/>
              </a:buClr>
              <a:buFontTx/>
              <a:buNone/>
            </a:pPr>
            <a:endParaRPr lang="en-GB" altLang="en-US" sz="3200"/>
          </a:p>
        </p:txBody>
      </p:sp>
      <p:sp>
        <p:nvSpPr>
          <p:cNvPr id="9" name="TextBox 8"/>
          <p:cNvSpPr txBox="1"/>
          <p:nvPr/>
        </p:nvSpPr>
        <p:spPr>
          <a:xfrm>
            <a:off x="179512" y="5888691"/>
            <a:ext cx="3744416" cy="830997"/>
          </a:xfrm>
          <a:prstGeom prst="rect">
            <a:avLst/>
          </a:prstGeom>
          <a:noFill/>
        </p:spPr>
        <p:txBody>
          <a:bodyPr wrap="square" rtlCol="0">
            <a:spAutoFit/>
          </a:bodyPr>
          <a:lstStyle/>
          <a:p>
            <a:r>
              <a:rPr lang="en-GB" altLang="en-US" sz="1600" b="1" dirty="0">
                <a:latin typeface="Arial" panose="020B0604020202020204" pitchFamily="34" charset="0"/>
                <a:cs typeface="Arial" panose="020B0604020202020204" pitchFamily="34" charset="0"/>
              </a:rPr>
              <a:t>Choose to view any combination of data from multiple sources (</a:t>
            </a:r>
            <a:r>
              <a:rPr lang="en-GB" altLang="en-US" sz="1600" b="1" dirty="0" smtClean="0">
                <a:latin typeface="Arial" panose="020B0604020202020204" pitchFamily="34" charset="0"/>
                <a:cs typeface="Arial" panose="020B0604020202020204" pitchFamily="34" charset="0"/>
              </a:rPr>
              <a:t>nearly </a:t>
            </a:r>
            <a:r>
              <a:rPr lang="en-GB" altLang="en-US" sz="1600" b="1" dirty="0">
                <a:latin typeface="Arial" panose="020B0604020202020204" pitchFamily="34" charset="0"/>
                <a:cs typeface="Arial" panose="020B0604020202020204" pitchFamily="34" charset="0"/>
              </a:rPr>
              <a:t>300 data sets</a:t>
            </a:r>
            <a:r>
              <a:rPr lang="en-GB" altLang="en-US" sz="1600" b="1" dirty="0" smtClean="0">
                <a:latin typeface="Arial" panose="020B0604020202020204" pitchFamily="34" charset="0"/>
                <a:cs typeface="Arial" panose="020B0604020202020204" pitchFamily="34" charset="0"/>
              </a:rPr>
              <a:t>)</a:t>
            </a:r>
            <a:endParaRPr lang="en-GB"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26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84"/>
            <a:ext cx="9144000" cy="1857997"/>
          </a:xfrm>
          <a:prstGeom prst="rect">
            <a:avLst/>
          </a:prstGeom>
        </p:spPr>
      </p:pic>
      <p:sp>
        <p:nvSpPr>
          <p:cNvPr id="3" name="TextBox 2"/>
          <p:cNvSpPr txBox="1"/>
          <p:nvPr/>
        </p:nvSpPr>
        <p:spPr>
          <a:xfrm>
            <a:off x="179512" y="1988840"/>
            <a:ext cx="8712968" cy="461665"/>
          </a:xfrm>
          <a:prstGeom prst="rect">
            <a:avLst/>
          </a:prstGeom>
          <a:noFill/>
        </p:spPr>
        <p:txBody>
          <a:bodyPr wrap="square" rtlCol="0">
            <a:spAutoFit/>
          </a:bodyPr>
          <a:lstStyle/>
          <a:p>
            <a:r>
              <a:rPr lang="en-GB" altLang="en-US" sz="2400" b="1" dirty="0">
                <a:solidFill>
                  <a:schemeClr val="accent1">
                    <a:lumMod val="75000"/>
                  </a:schemeClr>
                </a:solidFill>
                <a:latin typeface="Arial" panose="020B0604020202020204" pitchFamily="34" charset="0"/>
                <a:cs typeface="Arial" panose="020B0604020202020204" pitchFamily="34" charset="0"/>
              </a:rPr>
              <a:t>Land Information Search</a:t>
            </a:r>
            <a:endParaRPr lang="en-GB" sz="2400" b="1"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t="5309" r="50873" b="3879"/>
          <a:stretch>
            <a:fillRect/>
          </a:stretch>
        </p:blipFill>
        <p:spPr bwMode="auto">
          <a:xfrm>
            <a:off x="4499992" y="1988840"/>
            <a:ext cx="4470400" cy="258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lgn="ctr">
                <a:solidFill>
                  <a:srgbClr val="3366FF"/>
                </a:solidFill>
                <a:miter lim="800000"/>
                <a:headEnd/>
                <a:tailEnd/>
              </a14:hiddenLine>
            </a:ext>
          </a:extLst>
        </p:spPr>
      </p:pic>
      <p:pic>
        <p:nvPicPr>
          <p:cNvPr id="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t="4976" r="50000" b="3638"/>
          <a:stretch>
            <a:fillRect/>
          </a:stretch>
        </p:blipFill>
        <p:spPr bwMode="auto">
          <a:xfrm>
            <a:off x="107504" y="3933056"/>
            <a:ext cx="4992688" cy="285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lgn="ctr">
                <a:solidFill>
                  <a:srgbClr val="3366FF"/>
                </a:solidFill>
                <a:miter lim="800000"/>
                <a:headEnd/>
                <a:tailEnd/>
              </a14:hiddenLine>
            </a:ext>
          </a:extLst>
        </p:spPr>
      </p:pic>
      <p:sp>
        <p:nvSpPr>
          <p:cNvPr id="6" name="TextBox 5"/>
          <p:cNvSpPr txBox="1"/>
          <p:nvPr/>
        </p:nvSpPr>
        <p:spPr>
          <a:xfrm>
            <a:off x="195699" y="2450505"/>
            <a:ext cx="4032448" cy="523220"/>
          </a:xfrm>
          <a:prstGeom prst="rect">
            <a:avLst/>
          </a:prstGeom>
          <a:noFill/>
        </p:spPr>
        <p:txBody>
          <a:bodyPr wrap="square" rtlCol="0">
            <a:spAutoFit/>
          </a:bodyPr>
          <a:lstStyle/>
          <a:p>
            <a:r>
              <a:rPr lang="en-GB" altLang="en-US" sz="1400" dirty="0">
                <a:latin typeface="Arial" panose="020B0604020202020204" pitchFamily="34" charset="0"/>
                <a:cs typeface="Arial" panose="020B0604020202020204" pitchFamily="34" charset="0"/>
              </a:rPr>
              <a:t>Draw area on map, run search of 40+ open data sets – always the most up-to-date data</a:t>
            </a:r>
            <a:r>
              <a:rPr lang="en-GB" altLang="en-US" sz="1400" dirty="0" smtClean="0">
                <a:latin typeface="Arial" panose="020B0604020202020204" pitchFamily="34" charset="0"/>
                <a:cs typeface="Arial" panose="020B0604020202020204" pitchFamily="34" charset="0"/>
              </a:rPr>
              <a:t>)</a:t>
            </a:r>
            <a:endParaRPr lang="en-GB" altLang="en-US" sz="1400" dirty="0">
              <a:latin typeface="Arial" panose="020B0604020202020204" pitchFamily="34" charset="0"/>
              <a:cs typeface="Arial" panose="020B0604020202020204" pitchFamily="34" charset="0"/>
            </a:endParaRPr>
          </a:p>
        </p:txBody>
      </p:sp>
      <p:sp>
        <p:nvSpPr>
          <p:cNvPr id="7" name="TextBox 6"/>
          <p:cNvSpPr txBox="1"/>
          <p:nvPr/>
        </p:nvSpPr>
        <p:spPr>
          <a:xfrm>
            <a:off x="179512" y="2924944"/>
            <a:ext cx="4032448" cy="584775"/>
          </a:xfrm>
          <a:prstGeom prst="rect">
            <a:avLst/>
          </a:prstGeom>
          <a:noFill/>
        </p:spPr>
        <p:txBody>
          <a:bodyPr wrap="square" rtlCol="0">
            <a:spAutoFit/>
          </a:bodyPr>
          <a:lstStyle/>
          <a:p>
            <a:r>
              <a:rPr lang="en-GB" altLang="en-US" sz="1600" dirty="0">
                <a:latin typeface="Arial" panose="020B0604020202020204" pitchFamily="34" charset="0"/>
                <a:cs typeface="Arial" panose="020B0604020202020204" pitchFamily="34" charset="0"/>
              </a:rPr>
              <a:t>View designations that fall within the 500m buffer zone (aerial photography view</a:t>
            </a:r>
            <a:r>
              <a:rPr lang="en-GB" altLang="en-US" sz="1600" dirty="0" smtClean="0">
                <a:latin typeface="Arial" panose="020B0604020202020204" pitchFamily="34" charset="0"/>
                <a:cs typeface="Arial" panose="020B0604020202020204" pitchFamily="34" charset="0"/>
              </a:rPr>
              <a:t>)</a:t>
            </a:r>
            <a:endParaRPr lang="en-GB" altLang="en-US" sz="1600" dirty="0">
              <a:latin typeface="Arial" panose="020B0604020202020204" pitchFamily="34" charset="0"/>
              <a:cs typeface="Arial" panose="020B0604020202020204" pitchFamily="34" charset="0"/>
            </a:endParaRPr>
          </a:p>
        </p:txBody>
      </p:sp>
      <p:sp>
        <p:nvSpPr>
          <p:cNvPr id="8" name="Right Arrow 5"/>
          <p:cNvSpPr>
            <a:spLocks noChangeArrowheads="1"/>
          </p:cNvSpPr>
          <p:nvPr/>
        </p:nvSpPr>
        <p:spPr bwMode="auto">
          <a:xfrm>
            <a:off x="3368551" y="3573016"/>
            <a:ext cx="987425" cy="187325"/>
          </a:xfrm>
          <a:prstGeom prst="rightArrow">
            <a:avLst>
              <a:gd name="adj1" fmla="val 50000"/>
              <a:gd name="adj2" fmla="val 49881"/>
            </a:avLst>
          </a:prstGeom>
          <a:noFill/>
          <a:ln w="57150" cmpd="thinThick" algn="ctr">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buClr>
                <a:srgbClr val="0079C0"/>
              </a:buClr>
              <a:buFont typeface="Times" pitchFamily="18" charset="0"/>
              <a:buChar char="•"/>
              <a:defRPr sz="2400">
                <a:solidFill>
                  <a:schemeClr val="tx1"/>
                </a:solidFill>
                <a:latin typeface="Arial" charset="0"/>
                <a:ea typeface="ＭＳ Ｐゴシック" charset="-128"/>
              </a:defRPr>
            </a:lvl1pPr>
            <a:lvl2pPr marL="742950" indent="-285750" algn="l" eaLnBrk="0" hangingPunct="0">
              <a:buClr>
                <a:srgbClr val="0079C0"/>
              </a:buClr>
              <a:buFont typeface="Times" pitchFamily="18" charset="0"/>
              <a:buChar char="•"/>
              <a:defRPr sz="2400">
                <a:solidFill>
                  <a:schemeClr val="tx1"/>
                </a:solidFill>
                <a:latin typeface="Arial" charset="0"/>
                <a:ea typeface="ＭＳ Ｐゴシック" charset="-128"/>
              </a:defRPr>
            </a:lvl2pPr>
            <a:lvl3pPr marL="1143000" indent="-228600" algn="l" eaLnBrk="0" hangingPunct="0">
              <a:buClr>
                <a:srgbClr val="0079C0"/>
              </a:buClr>
              <a:buFont typeface="Times" pitchFamily="18" charset="0"/>
              <a:buChar char="•"/>
              <a:defRPr sz="2400">
                <a:solidFill>
                  <a:schemeClr val="tx1"/>
                </a:solidFill>
                <a:latin typeface="Arial" charset="0"/>
                <a:ea typeface="ＭＳ Ｐゴシック" charset="-128"/>
              </a:defRPr>
            </a:lvl3pPr>
            <a:lvl4pPr marL="1600200" indent="-228600" algn="l" eaLnBrk="0" hangingPunct="0">
              <a:buClr>
                <a:srgbClr val="0079C0"/>
              </a:buClr>
              <a:buFont typeface="Times" pitchFamily="18" charset="0"/>
              <a:buChar char="•"/>
              <a:defRPr sz="2400">
                <a:solidFill>
                  <a:schemeClr val="tx1"/>
                </a:solidFill>
                <a:latin typeface="Arial" charset="0"/>
                <a:ea typeface="ＭＳ Ｐゴシック" charset="-128"/>
              </a:defRPr>
            </a:lvl4pPr>
            <a:lvl5pPr marL="2057400" indent="-228600" algn="l" eaLnBrk="0" hangingPunct="0">
              <a:buClr>
                <a:srgbClr val="0079C0"/>
              </a:buClr>
              <a:buFont typeface="Times" pitchFamily="18" charset="0"/>
              <a:buChar char="•"/>
              <a:defRPr sz="24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0079C0"/>
              </a:buClr>
              <a:buFont typeface="Times" pitchFamily="18" charset="0"/>
              <a:buChar char="•"/>
              <a:defRPr sz="24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0079C0"/>
              </a:buClr>
              <a:buFont typeface="Times" pitchFamily="18" charset="0"/>
              <a:buChar char="•"/>
              <a:defRPr sz="24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0079C0"/>
              </a:buClr>
              <a:buFont typeface="Times" pitchFamily="18" charset="0"/>
              <a:buChar char="•"/>
              <a:defRPr sz="24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0079C0"/>
              </a:buClr>
              <a:buFont typeface="Times" pitchFamily="18" charset="0"/>
              <a:buChar char="•"/>
              <a:defRPr sz="2400">
                <a:solidFill>
                  <a:schemeClr val="tx1"/>
                </a:solidFill>
                <a:latin typeface="Arial" charset="0"/>
                <a:ea typeface="ＭＳ Ｐゴシック" charset="-128"/>
              </a:defRPr>
            </a:lvl9pPr>
          </a:lstStyle>
          <a:p>
            <a:pPr algn="ctr" eaLnBrk="1" hangingPunct="1">
              <a:buClr>
                <a:srgbClr val="3366FF"/>
              </a:buClr>
              <a:buFontTx/>
              <a:buNone/>
            </a:pPr>
            <a:endParaRPr lang="en-GB" altLang="en-US" sz="3200"/>
          </a:p>
        </p:txBody>
      </p:sp>
      <p:sp>
        <p:nvSpPr>
          <p:cNvPr id="9" name="TextBox 8"/>
          <p:cNvSpPr txBox="1"/>
          <p:nvPr/>
        </p:nvSpPr>
        <p:spPr>
          <a:xfrm>
            <a:off x="5220072" y="4653136"/>
            <a:ext cx="3672408" cy="2062103"/>
          </a:xfrm>
          <a:prstGeom prst="rect">
            <a:avLst/>
          </a:prstGeom>
          <a:noFill/>
        </p:spPr>
        <p:txBody>
          <a:bodyPr wrap="square" rtlCol="0">
            <a:spAutoFit/>
          </a:bodyPr>
          <a:lstStyle/>
          <a:p>
            <a:pPr algn="r"/>
            <a:r>
              <a:rPr lang="en-GB" altLang="en-US" sz="1600" dirty="0">
                <a:latin typeface="Arial" panose="020B0604020202020204" pitchFamily="34" charset="0"/>
                <a:cs typeface="Arial" panose="020B0604020202020204" pitchFamily="34" charset="0"/>
              </a:rPr>
              <a:t>View designations that fall within the defined area of interest (Ordnance Survey </a:t>
            </a:r>
            <a:r>
              <a:rPr lang="en-GB" altLang="en-US" sz="1600" dirty="0" err="1">
                <a:latin typeface="Arial" panose="020B0604020202020204" pitchFamily="34" charset="0"/>
                <a:cs typeface="Arial" panose="020B0604020202020204" pitchFamily="34" charset="0"/>
              </a:rPr>
              <a:t>Basemap</a:t>
            </a:r>
            <a:r>
              <a:rPr lang="en-GB" altLang="en-US" sz="1600" dirty="0">
                <a:latin typeface="Arial" panose="020B0604020202020204" pitchFamily="34" charset="0"/>
                <a:cs typeface="Arial" panose="020B0604020202020204" pitchFamily="34" charset="0"/>
              </a:rPr>
              <a:t> view)</a:t>
            </a:r>
          </a:p>
          <a:p>
            <a:pPr algn="r"/>
            <a:endParaRPr lang="en-GB" altLang="en-US" sz="1600" dirty="0" smtClean="0">
              <a:latin typeface="Arial" panose="020B0604020202020204" pitchFamily="34" charset="0"/>
              <a:cs typeface="Arial" panose="020B0604020202020204" pitchFamily="34" charset="0"/>
            </a:endParaRPr>
          </a:p>
          <a:p>
            <a:pPr algn="r"/>
            <a:r>
              <a:rPr lang="en-GB" altLang="en-US" sz="1600" dirty="0" smtClean="0">
                <a:latin typeface="Arial" panose="020B0604020202020204" pitchFamily="34" charset="0"/>
                <a:cs typeface="Arial" panose="020B0604020202020204" pitchFamily="34" charset="0"/>
              </a:rPr>
              <a:t>Run </a:t>
            </a:r>
            <a:r>
              <a:rPr lang="en-GB" altLang="en-US" sz="1600" dirty="0">
                <a:latin typeface="Arial" panose="020B0604020202020204" pitchFamily="34" charset="0"/>
                <a:cs typeface="Arial" panose="020B0604020202020204" pitchFamily="34" charset="0"/>
              </a:rPr>
              <a:t>search and print off report - list of all designations &amp; organisation to contact for more information e.g. SEPA, FCS, Historic Scotland, </a:t>
            </a:r>
            <a:r>
              <a:rPr lang="en-GB" altLang="en-US" sz="1600" dirty="0" smtClean="0">
                <a:latin typeface="Arial" panose="020B0604020202020204" pitchFamily="34" charset="0"/>
                <a:cs typeface="Arial" panose="020B0604020202020204" pitchFamily="34" charset="0"/>
              </a:rPr>
              <a:t>SNH</a:t>
            </a:r>
            <a:endParaRPr lang="en-GB" altLang="en-US" sz="1600" dirty="0">
              <a:latin typeface="Arial" panose="020B0604020202020204" pitchFamily="34" charset="0"/>
              <a:cs typeface="Arial" panose="020B0604020202020204" pitchFamily="34" charset="0"/>
            </a:endParaRPr>
          </a:p>
        </p:txBody>
      </p:sp>
      <p:sp>
        <p:nvSpPr>
          <p:cNvPr id="10" name="Left Arrow 6"/>
          <p:cNvSpPr>
            <a:spLocks noChangeArrowheads="1"/>
          </p:cNvSpPr>
          <p:nvPr/>
        </p:nvSpPr>
        <p:spPr bwMode="auto">
          <a:xfrm>
            <a:off x="5400650" y="5301208"/>
            <a:ext cx="971550" cy="225425"/>
          </a:xfrm>
          <a:prstGeom prst="leftArrow">
            <a:avLst>
              <a:gd name="adj1" fmla="val 50000"/>
              <a:gd name="adj2" fmla="val 50022"/>
            </a:avLst>
          </a:prstGeom>
          <a:noFill/>
          <a:ln w="57150" cmpd="thinThick" algn="ctr">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buClr>
                <a:srgbClr val="0079C0"/>
              </a:buClr>
              <a:buFont typeface="Times" pitchFamily="18" charset="0"/>
              <a:buChar char="•"/>
              <a:defRPr sz="2400">
                <a:solidFill>
                  <a:schemeClr val="tx1"/>
                </a:solidFill>
                <a:latin typeface="Arial" charset="0"/>
                <a:ea typeface="ＭＳ Ｐゴシック" charset="-128"/>
              </a:defRPr>
            </a:lvl1pPr>
            <a:lvl2pPr marL="742950" indent="-285750" algn="l" eaLnBrk="0" hangingPunct="0">
              <a:buClr>
                <a:srgbClr val="0079C0"/>
              </a:buClr>
              <a:buFont typeface="Times" pitchFamily="18" charset="0"/>
              <a:buChar char="•"/>
              <a:defRPr sz="2400">
                <a:solidFill>
                  <a:schemeClr val="tx1"/>
                </a:solidFill>
                <a:latin typeface="Arial" charset="0"/>
                <a:ea typeface="ＭＳ Ｐゴシック" charset="-128"/>
              </a:defRPr>
            </a:lvl2pPr>
            <a:lvl3pPr marL="1143000" indent="-228600" algn="l" eaLnBrk="0" hangingPunct="0">
              <a:buClr>
                <a:srgbClr val="0079C0"/>
              </a:buClr>
              <a:buFont typeface="Times" pitchFamily="18" charset="0"/>
              <a:buChar char="•"/>
              <a:defRPr sz="2400">
                <a:solidFill>
                  <a:schemeClr val="tx1"/>
                </a:solidFill>
                <a:latin typeface="Arial" charset="0"/>
                <a:ea typeface="ＭＳ Ｐゴシック" charset="-128"/>
              </a:defRPr>
            </a:lvl3pPr>
            <a:lvl4pPr marL="1600200" indent="-228600" algn="l" eaLnBrk="0" hangingPunct="0">
              <a:buClr>
                <a:srgbClr val="0079C0"/>
              </a:buClr>
              <a:buFont typeface="Times" pitchFamily="18" charset="0"/>
              <a:buChar char="•"/>
              <a:defRPr sz="2400">
                <a:solidFill>
                  <a:schemeClr val="tx1"/>
                </a:solidFill>
                <a:latin typeface="Arial" charset="0"/>
                <a:ea typeface="ＭＳ Ｐゴシック" charset="-128"/>
              </a:defRPr>
            </a:lvl4pPr>
            <a:lvl5pPr marL="2057400" indent="-228600" algn="l" eaLnBrk="0" hangingPunct="0">
              <a:buClr>
                <a:srgbClr val="0079C0"/>
              </a:buClr>
              <a:buFont typeface="Times" pitchFamily="18" charset="0"/>
              <a:buChar char="•"/>
              <a:defRPr sz="24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0079C0"/>
              </a:buClr>
              <a:buFont typeface="Times" pitchFamily="18" charset="0"/>
              <a:buChar char="•"/>
              <a:defRPr sz="24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0079C0"/>
              </a:buClr>
              <a:buFont typeface="Times" pitchFamily="18" charset="0"/>
              <a:buChar char="•"/>
              <a:defRPr sz="24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0079C0"/>
              </a:buClr>
              <a:buFont typeface="Times" pitchFamily="18" charset="0"/>
              <a:buChar char="•"/>
              <a:defRPr sz="24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0079C0"/>
              </a:buClr>
              <a:buFont typeface="Times" pitchFamily="18" charset="0"/>
              <a:buChar char="•"/>
              <a:defRPr sz="2400">
                <a:solidFill>
                  <a:schemeClr val="tx1"/>
                </a:solidFill>
                <a:latin typeface="Arial" charset="0"/>
                <a:ea typeface="ＭＳ Ｐゴシック" charset="-128"/>
              </a:defRPr>
            </a:lvl9pPr>
          </a:lstStyle>
          <a:p>
            <a:pPr algn="ctr" eaLnBrk="1" hangingPunct="1">
              <a:buClr>
                <a:srgbClr val="3366FF"/>
              </a:buClr>
              <a:buFontTx/>
              <a:buNone/>
            </a:pPr>
            <a:endParaRPr lang="en-GB" altLang="en-US" sz="3200"/>
          </a:p>
        </p:txBody>
      </p:sp>
    </p:spTree>
    <p:extLst>
      <p:ext uri="{BB962C8B-B14F-4D97-AF65-F5344CB8AC3E}">
        <p14:creationId xmlns:p14="http://schemas.microsoft.com/office/powerpoint/2010/main" val="1488755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84"/>
            <a:ext cx="9144000" cy="1857997"/>
          </a:xfrm>
          <a:prstGeom prst="rect">
            <a:avLst/>
          </a:prstGeom>
        </p:spPr>
      </p:pic>
      <p:sp>
        <p:nvSpPr>
          <p:cNvPr id="3" name="TextBox 2"/>
          <p:cNvSpPr txBox="1"/>
          <p:nvPr/>
        </p:nvSpPr>
        <p:spPr>
          <a:xfrm>
            <a:off x="179512" y="2031231"/>
            <a:ext cx="3600400" cy="461665"/>
          </a:xfrm>
          <a:prstGeom prst="rect">
            <a:avLst/>
          </a:prstGeom>
          <a:noFill/>
        </p:spPr>
        <p:txBody>
          <a:bodyPr wrap="square" rtlCol="0">
            <a:spAutoFit/>
          </a:bodyPr>
          <a:lstStyle/>
          <a:p>
            <a:r>
              <a:rPr lang="en-GB" altLang="en-US" sz="2400" b="1" dirty="0">
                <a:solidFill>
                  <a:schemeClr val="accent1">
                    <a:lumMod val="75000"/>
                  </a:schemeClr>
                </a:solidFill>
                <a:latin typeface="Arial" panose="020B0604020202020204" pitchFamily="34" charset="0"/>
                <a:cs typeface="Arial" panose="020B0604020202020204" pitchFamily="34" charset="0"/>
              </a:rPr>
              <a:t>Data Visualisation</a:t>
            </a:r>
            <a:endParaRPr lang="en-GB" sz="2400" b="1"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5"/>
          <p:cNvPicPr>
            <a:picLocks noChangeAspect="1" noChangeArrowheads="1"/>
          </p:cNvPicPr>
          <p:nvPr/>
        </p:nvPicPr>
        <p:blipFill rotWithShape="1">
          <a:blip r:embed="rId4"/>
          <a:srcRect t="5434" r="50652" b="5418"/>
          <a:stretch/>
        </p:blipFill>
        <p:spPr bwMode="auto">
          <a:xfrm>
            <a:off x="160461" y="2529433"/>
            <a:ext cx="4627563" cy="2771775"/>
          </a:xfrm>
          <a:prstGeom prst="rect">
            <a:avLst/>
          </a:prstGeom>
          <a:noFill/>
          <a:ln w="12700" cap="flat" cmpd="thinThick" algn="ctr">
            <a:solidFill>
              <a:schemeClr val="bg1">
                <a:lumMod val="75000"/>
              </a:schemeClr>
            </a:solidFill>
            <a:prstDash val="solid"/>
            <a:miter lim="800000"/>
            <a:headEnd/>
            <a:tailEnd/>
          </a:ln>
          <a:extLst>
            <a:ext uri="{909E8E84-426E-40DD-AFC4-6F175D3DCCD1}">
              <a14:hiddenFill xmlns:a14="http://schemas.microsoft.com/office/drawing/2010/main">
                <a:solidFill>
                  <a:schemeClr val="accent1"/>
                </a:solidFill>
              </a14:hiddenFill>
            </a:ext>
          </a:extLst>
        </p:spPr>
      </p:pic>
      <p:pic>
        <p:nvPicPr>
          <p:cNvPr id="5" name="Picture 7"/>
          <p:cNvPicPr>
            <a:picLocks noChangeAspect="1" noChangeArrowheads="1"/>
          </p:cNvPicPr>
          <p:nvPr/>
        </p:nvPicPr>
        <p:blipFill rotWithShape="1">
          <a:blip r:embed="rId5"/>
          <a:srcRect t="6528" r="50567" b="5505"/>
          <a:stretch/>
        </p:blipFill>
        <p:spPr bwMode="auto">
          <a:xfrm>
            <a:off x="4572000" y="4308583"/>
            <a:ext cx="4392488" cy="2443055"/>
          </a:xfrm>
          <a:prstGeom prst="rect">
            <a:avLst/>
          </a:prstGeom>
          <a:noFill/>
          <a:ln w="12700" cap="flat" cmpd="thinThick" algn="ctr">
            <a:solidFill>
              <a:schemeClr val="bg1">
                <a:lumMod val="75000"/>
              </a:schemeClr>
            </a:solidFill>
            <a:prstDash val="solid"/>
            <a:miter lim="800000"/>
            <a:headEnd/>
            <a:tailEnd/>
          </a:ln>
          <a:extLst>
            <a:ext uri="{909E8E84-426E-40DD-AFC4-6F175D3DCCD1}">
              <a14:hiddenFill xmlns:a14="http://schemas.microsoft.com/office/drawing/2010/main">
                <a:solidFill>
                  <a:schemeClr val="accent1"/>
                </a:solidFill>
              </a14:hiddenFill>
            </a:ext>
          </a:extLst>
        </p:spPr>
      </p:pic>
      <p:pic>
        <p:nvPicPr>
          <p:cNvPr id="6" name="Picture 6"/>
          <p:cNvPicPr>
            <a:picLocks noChangeAspect="1" noChangeArrowheads="1"/>
          </p:cNvPicPr>
          <p:nvPr/>
        </p:nvPicPr>
        <p:blipFill rotWithShape="1">
          <a:blip r:embed="rId6"/>
          <a:srcRect t="3277" r="50000" b="5233"/>
          <a:stretch/>
        </p:blipFill>
        <p:spPr bwMode="auto">
          <a:xfrm>
            <a:off x="5161855" y="2087488"/>
            <a:ext cx="3730625" cy="2133600"/>
          </a:xfrm>
          <a:prstGeom prst="rect">
            <a:avLst/>
          </a:prstGeom>
          <a:noFill/>
          <a:ln w="12700" cap="flat" cmpd="thinThick" algn="ctr">
            <a:solidFill>
              <a:schemeClr val="bg1">
                <a:lumMod val="75000"/>
              </a:schemeClr>
            </a:solidFill>
            <a:prstDash val="solid"/>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124578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TotalTime>
  <Words>2205</Words>
  <Application>Microsoft Office PowerPoint</Application>
  <PresentationFormat>On-screen Show (4:3)</PresentationFormat>
  <Paragraphs>166</Paragraphs>
  <Slides>16</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Office Theme</vt:lpstr>
      <vt:lpstr>Microsoft Visio Drawing</vt:lpstr>
      <vt:lpstr>Scotland’s Environment Web www.environment.scotland.gov.uk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SEPA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Gallagher, Linda</dc:creator>
  <cp:lastModifiedBy>Burzynski, Leeann</cp:lastModifiedBy>
  <cp:revision>13</cp:revision>
  <dcterms:created xsi:type="dcterms:W3CDTF">2014-09-03T14:43:09Z</dcterms:created>
  <dcterms:modified xsi:type="dcterms:W3CDTF">2014-09-25T11:22:39Z</dcterms:modified>
</cp:coreProperties>
</file>